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9144000" cy="6858000"/>
  <p:notesSz cx="6858000" cy="9144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0E3FDE45-AF77-4B5C-9715-49D594BDF05E}" styleName="Светлый стиль 1 - акцент 2">
    <a:wholeTbl>
      <a:tcTxStyle b="def" i="de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accent2"/>
              </a:solidFill>
              <a:prstDash val="solid"/>
            </a:ln>
          </a:top>
          <a:bottom>
            <a:ln w="12700">
              <a:solidFill>
                <a:schemeClr val="accent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2">
              <a:alpha val="20000"/>
            </a:schemeClr>
          </a:solidFill>
        </a:fill>
      </a:tcStyle>
    </a:band1H>
    <a:band2H>
      <a:tcStyle/>
    </a:band2H>
    <a:band1V>
      <a:tcStyle>
        <a:fill>
          <a:solidFill>
            <a:schemeClr val="accent2">
              <a:alpha val="20000"/>
            </a:schemeClr>
          </a:solidFill>
        </a:fill>
      </a:tcStyle>
    </a:band1V>
    <a:lastCol>
      <a:tcTxStyle b="on" i="def"/>
      <a:tcStyle/>
    </a:lastCol>
    <a:firstCol>
      <a:tcTxStyle b="on" i="def"/>
      <a:tcStyle/>
    </a:firstCol>
    <a:lastRow>
      <a:tcTxStyle b="on" i="def"/>
      <a:tcStyle>
        <a:tcBdr>
          <a:top>
            <a:ln w="12700">
              <a:solidFill>
                <a:schemeClr val="accent2"/>
              </a:solidFill>
              <a:prstDash val="solid"/>
            </a:ln>
          </a:top>
        </a:tcBdr>
        <a:fill>
          <a:noFill/>
        </a:fill>
      </a:tcStyle>
    </a:lastRow>
    <a:firstRow>
      <a:tcTxStyle b="on" i="def"/>
      <a:tcStyle>
        <a:tcBdr>
          <a:bottom>
            <a:ln w="12700">
              <a:solidFill>
                <a:schemeClr val="accent2"/>
              </a:solidFill>
              <a:prstDash val="solid"/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 b="def" i="de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 b="def" i="def"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  <a:prstDash val="solid"/>
            </a:ln>
          </a:left>
          <a:right>
            <a:ln w="12700">
              <a:solidFill>
                <a:schemeClr val="tx1"/>
              </a:solidFill>
              <a:prstDash val="solid"/>
            </a:ln>
          </a:right>
          <a:top>
            <a:ln w="12700">
              <a:solidFill>
                <a:schemeClr val="tx1"/>
              </a:solidFill>
              <a:prstDash val="solid"/>
            </a:ln>
          </a:top>
          <a:bottom>
            <a:ln w="12700">
              <a:solidFill>
                <a:schemeClr val="tx1"/>
              </a:solidFill>
              <a:prstDash val="solid"/>
            </a:ln>
          </a:bottom>
          <a:insideH>
            <a:ln w="12700">
              <a:solidFill>
                <a:schemeClr val="tx1"/>
              </a:solidFill>
              <a:prstDash val="solid"/>
            </a:ln>
          </a:insideH>
          <a:insideV>
            <a:ln w="12700">
              <a:solidFill>
                <a:schemeClr val="tx1"/>
              </a:solidFill>
              <a:prstDash val="solid"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 b="def" i="def">
        <a:fontRef idx="minor"/>
        <a:schemeClr val="tx1"/>
      </a:tcTxStyle>
      <a:tcStyle>
        <a:tcBdr>
          <a:left>
            <a:ln w="12700">
              <a:solidFill>
                <a:schemeClr val="accent2"/>
              </a:solidFill>
              <a:prstDash val="solid"/>
            </a:ln>
          </a:left>
          <a:right>
            <a:ln w="12700">
              <a:solidFill>
                <a:schemeClr val="accent2"/>
              </a:solidFill>
              <a:prstDash val="solid"/>
            </a:ln>
          </a:right>
          <a:top>
            <a:ln w="12700">
              <a:solidFill>
                <a:schemeClr val="accent2"/>
              </a:solidFill>
              <a:prstDash val="solid"/>
            </a:ln>
          </a:top>
          <a:bottom>
            <a:ln w="12700">
              <a:solidFill>
                <a:schemeClr val="accent2"/>
              </a:solidFill>
              <a:prstDash val="solid"/>
            </a:ln>
          </a:bottom>
          <a:insideH>
            <a:ln w="12700">
              <a:solidFill>
                <a:schemeClr val="accent2"/>
              </a:solidFill>
              <a:prstDash val="solid"/>
            </a:ln>
          </a:insideH>
          <a:insideV>
            <a:ln w="12700">
              <a:solidFill>
                <a:schemeClr val="accent2"/>
              </a:solidFill>
              <a:prstDash val="solid"/>
            </a:ln>
          </a:insideV>
        </a:tcBdr>
        <a:fill>
          <a:noFill/>
        </a:fill>
      </a:tcStyle>
    </a:wholeTbl>
    <a:band1H>
      <a:tcStyle>
        <a:fill>
          <a:solidFill>
            <a:schemeClr val="accent2">
              <a:alpha val="20000"/>
            </a:schemeClr>
          </a:solidFill>
        </a:fill>
      </a:tcStyle>
    </a:band1H>
    <a:band1V>
      <a:tcStyle>
        <a:fill>
          <a:solidFill>
            <a:schemeClr val="accent2">
              <a:alpha val="20000"/>
            </a:schemeClr>
          </a:solidFill>
        </a:fill>
      </a:tcStyle>
    </a:band1V>
    <a:lastCol>
      <a:tcTxStyle b="on" i="def"/>
      <a:tcStyle/>
    </a:lastCol>
    <a:firstCol>
      <a:tcTxStyle b="on" i="def"/>
      <a:tcStyle/>
    </a:firstCol>
    <a:lastRow>
      <a:tcTxStyle b="on" i="def"/>
      <a:tcStyle>
        <a:tcBdr>
          <a:top>
            <a:ln w="50800">
              <a:solidFill>
                <a:schemeClr val="accent2"/>
              </a:solidFill>
              <a:prstDash val="solid"/>
            </a:ln>
          </a:top>
        </a:tcBdr>
        <a:fill>
          <a:noFill/>
        </a:fill>
      </a:tcStyle>
    </a:lastRow>
    <a:firstRow>
      <a:tcTxStyle b="on" i="def"/>
      <a:tcStyle>
        <a:tcBdr>
          <a:bottom>
            <a:ln w="25400">
              <a:solidFill>
                <a:schemeClr val="accent2"/>
              </a:solidFill>
              <a:prstDash val="solid"/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 b="def" i="def"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>
              <a:solidFill>
                <a:schemeClr val="dk1"/>
              </a:solidFill>
              <a:prstDash val="solid"/>
            </a:ln>
          </a:top>
          <a:bottom>
            <a:ln w="25400">
              <a:solidFill>
                <a:schemeClr val="dk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 i="def">
        <a:fontRef idx="minor"/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def"/>
      <a:tcStyle>
        <a:tcBdr>
          <a:top>
            <a:ln w="50800">
              <a:solidFill>
                <a:schemeClr val="dk1"/>
              </a:solidFill>
              <a:prstDash val="solid"/>
            </a:ln>
          </a:top>
        </a:tcBdr>
        <a:fill>
          <a:solidFill>
            <a:schemeClr val="lt1"/>
          </a:solidFill>
        </a:fill>
      </a:tcStyle>
    </a:lastRow>
    <a:seCell>
      <a:tcTxStyle b="on" i="def">
        <a:fontRef idx="minor"/>
        <a:schemeClr val="dk1"/>
      </a:tcTxStyle>
      <a:tcStyle/>
    </a:seCell>
    <a:swCell>
      <a:tcTxStyle b="on" i="def">
        <a:fontRef idx="minor"/>
        <a:schemeClr val="dk1"/>
      </a:tcTxStyle>
      <a:tcStyle/>
    </a:swCell>
    <a:firstRow>
      <a:tcTxStyle b="on" i="def">
        <a:fontRef idx="minor"/>
        <a:schemeClr val="lt1"/>
      </a:tcTxStyle>
      <a:tcStyle>
        <a:tcBdr>
          <a:bottom>
            <a:ln w="25400">
              <a:solidFill>
                <a:schemeClr val="dk1"/>
              </a:solidFill>
              <a:prstDash val="solid"/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accent2"/>
              </a:solidFill>
              <a:prstDash val="solid"/>
            </a:ln>
          </a:left>
          <a:right>
            <a:ln w="12700">
              <a:solidFill>
                <a:schemeClr val="accent2"/>
              </a:solidFill>
              <a:prstDash val="solid"/>
            </a:ln>
          </a:right>
          <a:top>
            <a:ln w="12700">
              <a:solidFill>
                <a:schemeClr val="accent2"/>
              </a:solidFill>
              <a:prstDash val="solid"/>
            </a:ln>
          </a:top>
          <a:bottom>
            <a:ln w="12700">
              <a:solidFill>
                <a:schemeClr val="accent2"/>
              </a:solidFill>
              <a:prstDash val="solid"/>
            </a:ln>
          </a:bottom>
          <a:insideH>
            <a:ln w="12700">
              <a:solidFill>
                <a:schemeClr val="accent2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accent2">
              <a:tint val="20000"/>
            </a:schemeClr>
          </a:solidFill>
        </a:fill>
      </a:tcStyle>
    </a:band1H>
    <a:band1V>
      <a:tcStyle>
        <a:fill>
          <a:solidFill>
            <a:schemeClr val="accent2">
              <a:tint val="20000"/>
            </a:schemeClr>
          </a:solidFill>
        </a:fill>
      </a:tcStyle>
    </a:band1V>
    <a:lastCol>
      <a:tcTxStyle b="on" i="def"/>
      <a:tcStyle/>
    </a:lastCol>
    <a:firstCol>
      <a:tcTxStyle b="on" i="def"/>
      <a:tcStyle/>
    </a:firstCol>
    <a:lastRow>
      <a:tcTxStyle b="on" i="def"/>
      <a:tcStyle>
        <a:tcBdr>
          <a:top>
            <a:ln w="50800">
              <a:solidFill>
                <a:schemeClr val="accent2"/>
              </a:solidFill>
              <a:prstDash val="solid"/>
            </a:ln>
          </a:top>
        </a:tcBdr>
        <a:fill>
          <a:solidFill>
            <a:schemeClr val="lt1"/>
          </a:solidFill>
        </a:fill>
      </a:tcStyle>
    </a:lastRow>
    <a:firstRow>
      <a:tcTxStyle b="on" i="def">
        <a:fontRef idx="minor"/>
        <a:schemeClr val="lt1"/>
      </a:tcTxStyle>
      <a:tcStyle>
        <a:fill>
          <a:solidFill>
            <a:schemeClr val="accent2"/>
          </a:solidFill>
        </a:fill>
      </a:tcStyle>
    </a:firstRow>
  </a:tblStyle>
</a:tblStyleLst>
</file>

<file path=ppt/_rels/presentation.xml.rels><?xml version="1.0" encoding="UTF-8" standalone="no" ?>
<Relationships xmlns="http://schemas.openxmlformats.org/package/2006/relationships">
  <Relationship Id="rId60" Target="slides/slide58.xml" Type="http://schemas.openxmlformats.org/officeDocument/2006/relationships/slide"/>
  <Relationship Id="rId59" Target="slides/slide57.xml" Type="http://schemas.openxmlformats.org/officeDocument/2006/relationships/slide"/>
  <Relationship Id="rId57" Target="slides/slide55.xml" Type="http://schemas.openxmlformats.org/officeDocument/2006/relationships/slide"/>
  <Relationship Id="rId56" Target="slides/slide54.xml" Type="http://schemas.openxmlformats.org/officeDocument/2006/relationships/slide"/>
  <Relationship Id="rId51" Target="slides/slide49.xml" Type="http://schemas.openxmlformats.org/officeDocument/2006/relationships/slide"/>
  <Relationship Id="rId55" Target="slides/slide53.xml" Type="http://schemas.openxmlformats.org/officeDocument/2006/relationships/slide"/>
  <Relationship Id="rId48" Target="slides/slide46.xml" Type="http://schemas.openxmlformats.org/officeDocument/2006/relationships/slide"/>
  <Relationship Id="rId47" Target="slides/slide45.xml" Type="http://schemas.openxmlformats.org/officeDocument/2006/relationships/slide"/>
  <Relationship Id="rId45" Target="slides/slide43.xml" Type="http://schemas.openxmlformats.org/officeDocument/2006/relationships/slide"/>
  <Relationship Id="rId44" Target="slides/slide42.xml" Type="http://schemas.openxmlformats.org/officeDocument/2006/relationships/slide"/>
  <Relationship Id="rId49" Target="slides/slide47.xml" Type="http://schemas.openxmlformats.org/officeDocument/2006/relationships/slide"/>
  <Relationship Id="rId43" Target="slides/slide41.xml" Type="http://schemas.openxmlformats.org/officeDocument/2006/relationships/slide"/>
  <Relationship Id="rId42" Target="slides/slide40.xml" Type="http://schemas.openxmlformats.org/officeDocument/2006/relationships/slide"/>
  <Relationship Id="rId40" Target="slides/slide38.xml" Type="http://schemas.openxmlformats.org/officeDocument/2006/relationships/slide"/>
  <Relationship Id="rId39" Target="slides/slide37.xml" Type="http://schemas.openxmlformats.org/officeDocument/2006/relationships/slide"/>
  <Relationship Id="rId54" Target="slides/slide52.xml" Type="http://schemas.openxmlformats.org/officeDocument/2006/relationships/slide"/>
  <Relationship Id="rId38" Target="slides/slide36.xml" Type="http://schemas.openxmlformats.org/officeDocument/2006/relationships/slide"/>
  <Relationship Id="rId41" Target="slides/slide39.xml" Type="http://schemas.openxmlformats.org/officeDocument/2006/relationships/slide"/>
  <Relationship Id="rId36" Target="slides/slide34.xml" Type="http://schemas.openxmlformats.org/officeDocument/2006/relationships/slide"/>
  <Relationship Id="rId35" Target="slides/slide33.xml" Type="http://schemas.openxmlformats.org/officeDocument/2006/relationships/slide"/>
  <Relationship Id="rId34" Target="slides/slide32.xml" Type="http://schemas.openxmlformats.org/officeDocument/2006/relationships/slide"/>
  <Relationship Id="rId58" Target="slides/slide56.xml" Type="http://schemas.openxmlformats.org/officeDocument/2006/relationships/slide"/>
  <Relationship Id="rId33" Target="slides/slide31.xml" Type="http://schemas.openxmlformats.org/officeDocument/2006/relationships/slide"/>
  <Relationship Id="rId29" Target="slides/slide27.xml" Type="http://schemas.openxmlformats.org/officeDocument/2006/relationships/slide"/>
  <Relationship Id="rId28" Target="slides/slide26.xml" Type="http://schemas.openxmlformats.org/officeDocument/2006/relationships/slide"/>
  <Relationship Id="rId27" Target="slides/slide25.xml" Type="http://schemas.openxmlformats.org/officeDocument/2006/relationships/slide"/>
  <Relationship Id="rId52" Target="slides/slide50.xml" Type="http://schemas.openxmlformats.org/officeDocument/2006/relationships/slide"/>
  <Relationship Id="rId23" Target="slides/slide21.xml" Type="http://schemas.openxmlformats.org/officeDocument/2006/relationships/slide"/>
  <Relationship Id="rId61" Target="tableStyles.xml" Type="http://schemas.openxmlformats.org/officeDocument/2006/relationships/tableStyles"/>
  <Relationship Id="rId22" Target="slides/slide20.xml" Type="http://schemas.openxmlformats.org/officeDocument/2006/relationships/slide"/>
  <Relationship Id="rId21" Target="slides/slide19.xml" Type="http://schemas.openxmlformats.org/officeDocument/2006/relationships/slide"/>
  <Relationship Id="rId25" Target="slides/slide23.xml" Type="http://schemas.openxmlformats.org/officeDocument/2006/relationships/slide"/>
  <Relationship Id="rId13" Target="slides/slide11.xml" Type="http://schemas.openxmlformats.org/officeDocument/2006/relationships/slide"/>
  <Relationship Id="rId50" Target="slides/slide48.xml" Type="http://schemas.openxmlformats.org/officeDocument/2006/relationships/slide"/>
  <Relationship Id="rId11" Target="slides/slide9.xml" Type="http://schemas.openxmlformats.org/officeDocument/2006/relationships/slide"/>
  <Relationship Id="rId24" Target="slides/slide22.xml" Type="http://schemas.openxmlformats.org/officeDocument/2006/relationships/slide"/>
  <Relationship Id="rId10" Target="slides/slide8.xml" Type="http://schemas.openxmlformats.org/officeDocument/2006/relationships/slide"/>
  <Relationship Id="rId17" Target="slides/slide15.xml" Type="http://schemas.openxmlformats.org/officeDocument/2006/relationships/slide"/>
  <Relationship Id="rId18" Target="slides/slide16.xml" Type="http://schemas.openxmlformats.org/officeDocument/2006/relationships/slide"/>
  <Relationship Id="rId26" Target="slides/slide24.xml" Type="http://schemas.openxmlformats.org/officeDocument/2006/relationships/slide"/>
  <Relationship Id="rId53" Target="slides/slide51.xml" Type="http://schemas.openxmlformats.org/officeDocument/2006/relationships/slide"/>
  <Relationship Id="rId15" Target="slides/slide13.xml" Type="http://schemas.openxmlformats.org/officeDocument/2006/relationships/slide"/>
  <Relationship Id="rId9" Target="slides/slide7.xml" Type="http://schemas.openxmlformats.org/officeDocument/2006/relationships/slide"/>
  <Relationship Id="rId8" Target="slides/slide6.xml" Type="http://schemas.openxmlformats.org/officeDocument/2006/relationships/slide"/>
  <Relationship Id="rId20" Target="slides/slide18.xml" Type="http://schemas.openxmlformats.org/officeDocument/2006/relationships/slide"/>
  <Relationship Id="rId31" Target="slides/slide29.xml" Type="http://schemas.openxmlformats.org/officeDocument/2006/relationships/slide"/>
  <Relationship Id="rId37" Target="slides/slide35.xml" Type="http://schemas.openxmlformats.org/officeDocument/2006/relationships/slide"/>
  <Relationship Id="rId19" Target="slides/slide17.xml" Type="http://schemas.openxmlformats.org/officeDocument/2006/relationships/slide"/>
  <Relationship Id="rId46" Target="slides/slide44.xml" Type="http://schemas.openxmlformats.org/officeDocument/2006/relationships/slide"/>
  <Relationship Id="rId7" Target="slides/slide5.xml" Type="http://schemas.openxmlformats.org/officeDocument/2006/relationships/slide"/>
  <Relationship Id="rId14" Target="slides/slide12.xml" Type="http://schemas.openxmlformats.org/officeDocument/2006/relationships/slide"/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16" Target="slides/slide14.xml" Type="http://schemas.openxmlformats.org/officeDocument/2006/relationships/slide"/>
  <Relationship Id="rId4" Target="slides/slide2.xml" Type="http://schemas.openxmlformats.org/officeDocument/2006/relationships/slide"/>
  <Relationship Id="rId12" Target="slides/slide10.xml" Type="http://schemas.openxmlformats.org/officeDocument/2006/relationships/slide"/>
  <Relationship Id="rId32" Target="slides/slide30.xml" Type="http://schemas.openxmlformats.org/officeDocument/2006/relationships/slide"/>
  <Relationship Id="rId3" Target="slides/slide1.xml" Type="http://schemas.openxmlformats.org/officeDocument/2006/relationships/slide"/>
  <Relationship Id="rId30" Target="slides/slide28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2" Target="../slideMasters/slideMaster1.xml" Type="http://schemas.openxmlformats.org/officeDocument/2006/relationships/slideMaster"/>
  <Relationship Id="rId1" Target="../media/12.png" Type="http://schemas.openxmlformats.org/officeDocument/2006/relationships/image"/>
</Relationships>

</file>

<file path=ppt/slideLayouts/_rels/slideLayout10.xml.rels><?xml version="1.0" encoding="UTF-8" standalone="no" ?>
<Relationships xmlns="http://schemas.openxmlformats.org/package/2006/relationships">
  <Relationship Id="rId2" Target="../slideMasters/slideMaster1.xml" Type="http://schemas.openxmlformats.org/officeDocument/2006/relationships/slideMaster"/>
  <Relationship Id="rId1" Target="../media/5.png" Type="http://schemas.openxmlformats.org/officeDocument/2006/relationships/image"/>
</Relationships>

</file>

<file path=ppt/slideLayouts/_rels/slideLayout11.xml.rels><?xml version="1.0" encoding="UTF-8" standalone="no" ?>
<Relationships xmlns="http://schemas.openxmlformats.org/package/2006/relationships">
  <Relationship Id="rId2" Target="../slideMasters/slideMaster1.xml" Type="http://schemas.openxmlformats.org/officeDocument/2006/relationships/slideMaster"/>
  <Relationship Id="rId1" Target="../media/10.png" Type="http://schemas.openxmlformats.org/officeDocument/2006/relationships/image"/>
</Relationships>

</file>

<file path=ppt/slideLayouts/_rels/slideLayout2.xml.rels><?xml version="1.0" encoding="UTF-8" standalone="no" ?>
<Relationships xmlns="http://schemas.openxmlformats.org/package/2006/relationships">
  <Relationship Id="rId2" Target="../slideMasters/slideMaster1.xml" Type="http://schemas.openxmlformats.org/officeDocument/2006/relationships/slideMaster"/>
  <Relationship Id="rId1" Target="../media/13.png" Type="http://schemas.openxmlformats.org/officeDocument/2006/relationships/image"/>
</Relationships>

</file>

<file path=ppt/slideLayouts/_rels/slideLayout3.xml.rels><?xml version="1.0" encoding="UTF-8" standalone="no" ?>
<Relationships xmlns="http://schemas.openxmlformats.org/package/2006/relationships">
  <Relationship Id="rId2" Target="../slideMasters/slideMaster1.xml" Type="http://schemas.openxmlformats.org/officeDocument/2006/relationships/slideMaster"/>
  <Relationship Id="rId1" Target="../media/9.png" Type="http://schemas.openxmlformats.org/officeDocument/2006/relationships/image"/>
</Relationships>

</file>

<file path=ppt/slideLayouts/_rels/slideLayout4.xml.rels><?xml version="1.0" encoding="UTF-8" standalone="no" ?>
<Relationships xmlns="http://schemas.openxmlformats.org/package/2006/relationships">
  <Relationship Id="rId2" Target="../slideMasters/slideMaster1.xml" Type="http://schemas.openxmlformats.org/officeDocument/2006/relationships/slideMaster"/>
  <Relationship Id="rId1" Target="../media/6.png" Type="http://schemas.openxmlformats.org/officeDocument/2006/relationships/image"/>
</Relationships>

</file>

<file path=ppt/slideLayouts/_rels/slideLayout5.xml.rels><?xml version="1.0" encoding="UTF-8" standalone="no" ?>
<Relationships xmlns="http://schemas.openxmlformats.org/package/2006/relationships">
  <Relationship Id="rId2" Target="../slideMasters/slideMaster1.xml" Type="http://schemas.openxmlformats.org/officeDocument/2006/relationships/slideMaster"/>
  <Relationship Id="rId1" Target="../media/3.png" Type="http://schemas.openxmlformats.org/officeDocument/2006/relationships/image"/>
</Relationships>

</file>

<file path=ppt/slideLayouts/_rels/slideLayout6.xml.rels><?xml version="1.0" encoding="UTF-8" standalone="no" ?>
<Relationships xmlns="http://schemas.openxmlformats.org/package/2006/relationships">
  <Relationship Id="rId2" Target="../slideMasters/slideMaster1.xml" Type="http://schemas.openxmlformats.org/officeDocument/2006/relationships/slideMaster"/>
  <Relationship Id="rId1" Target="../media/8.png" Type="http://schemas.openxmlformats.org/officeDocument/2006/relationships/image"/>
</Relationships>

</file>

<file path=ppt/slideLayouts/_rels/slideLayout7.xml.rels><?xml version="1.0" encoding="UTF-8" standalone="no" ?>
<Relationships xmlns="http://schemas.openxmlformats.org/package/2006/relationships">
  <Relationship Id="rId2" Target="../slideMasters/slideMaster1.xml" Type="http://schemas.openxmlformats.org/officeDocument/2006/relationships/slideMaster"/>
  <Relationship Id="rId1" Target="../media/11.png" Type="http://schemas.openxmlformats.org/officeDocument/2006/relationships/image"/>
</Relationships>

</file>

<file path=ppt/slideLayouts/_rels/slideLayout8.xml.rels><?xml version="1.0" encoding="UTF-8" standalone="no" ?>
<Relationships xmlns="http://schemas.openxmlformats.org/package/2006/relationships">
  <Relationship Id="rId2" Target="../slideMasters/slideMaster1.xml" Type="http://schemas.openxmlformats.org/officeDocument/2006/relationships/slideMaster"/>
  <Relationship Id="rId1" Target="../media/4.png" Type="http://schemas.openxmlformats.org/officeDocument/2006/relationships/image"/>
</Relationships>

</file>

<file path=ppt/slideLayouts/_rels/slideLayout9.xml.rels><?xml version="1.0" encoding="UTF-8" standalone="no" ?>
<Relationships xmlns="http://schemas.openxmlformats.org/package/2006/relationships">
  <Relationship Id="rId2" Target="../slideMasters/slideMaster1.xml" Type="http://schemas.openxmlformats.org/officeDocument/2006/relationships/slideMaster"/>
  <Relationship Id="rId1" Target="../media/7.png" Type="http://schemas.openxmlformats.org/officeDocument/2006/relationships/image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title">
  <p:cSld name="Title">
    <p:spTree>
      <p:nvGrpSpPr>
        <p:cNvPr hidden="false" id="84" name="GroupShape 8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6" name="Picture 8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69888" y="273050"/>
            <a:ext cx="2822575" cy="284163"/>
          </a:xfrm>
          <a:prstGeom prst="rect">
            <a:avLst/>
          </a:prstGeom>
          <a:ln>
            <a:noFill/>
          </a:ln>
        </p:spPr>
      </p:pic>
      <p:sp>
        <p:nvSpPr>
          <p:cNvPr hidden="false" id="87" name="Shape 87"/>
          <p:cNvSpPr txBox="true"/>
          <p:nvPr isPhoto="false">
            <p:ph idx="0" type="title"/>
          </p:nvPr>
        </p:nvSpPr>
        <p:spPr>
          <a:xfrm flipH="false" flipV="false" rot="0"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88" name="Shape 88"/>
          <p:cNvSpPr txBox="true"/>
          <p:nvPr isPhoto="false">
            <p:ph idx="1" type="subTitle"/>
          </p:nvPr>
        </p:nvSpPr>
        <p:spPr>
          <a:xfrm flipH="false" flipV="false" rot="0"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lvl="1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89" name="Shape 8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01.03.2023</a:t>
            </a:r>
          </a:p>
        </p:txBody>
      </p:sp>
      <p:sp>
        <p:nvSpPr>
          <p:cNvPr hidden="false" id="90" name="Shape 9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лого</a:t>
            </a:r>
          </a:p>
        </p:txBody>
      </p:sp>
      <p:sp>
        <p:nvSpPr>
          <p:cNvPr hidden="false" id="91" name="Shape 9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vertTx">
  <p:cSld name="Title and Vertical Text">
    <p:spTree>
      <p:nvGrpSpPr>
        <p:cNvPr hidden="false" id="27" name="GroupShape 2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9" name="Picture 2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74638" y="209550"/>
            <a:ext cx="2822575" cy="284163"/>
          </a:xfrm>
          <a:prstGeom prst="rect">
            <a:avLst/>
          </a:prstGeom>
          <a:ln>
            <a:noFill/>
          </a:ln>
        </p:spPr>
      </p:pic>
      <p:sp>
        <p:nvSpPr>
          <p:cNvPr hidden="false" id="30" name="Shape 3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1" name="Shape 31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2" name="Shape 3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01.03.2023</a:t>
            </a:r>
          </a:p>
        </p:txBody>
      </p:sp>
      <p:sp>
        <p:nvSpPr>
          <p:cNvPr hidden="false" id="33" name="Shape 3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лого</a:t>
            </a:r>
          </a:p>
        </p:txBody>
      </p:sp>
      <p:sp>
        <p:nvSpPr>
          <p:cNvPr hidden="false" id="34" name="Shape 3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vertTitleAndTx">
  <p:cSld name="Vertical Title and Text">
    <p:spTree>
      <p:nvGrpSpPr>
        <p:cNvPr hidden="false" id="65" name="GroupShape 6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67" name="Picture 6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41300" y="222250"/>
            <a:ext cx="2822575" cy="284163"/>
          </a:xfrm>
          <a:prstGeom prst="rect">
            <a:avLst/>
          </a:prstGeom>
          <a:ln>
            <a:noFill/>
          </a:ln>
        </p:spPr>
      </p:pic>
      <p:sp>
        <p:nvSpPr>
          <p:cNvPr hidden="false" id="68" name="Shape 68"/>
          <p:cNvSpPr txBox="true"/>
          <p:nvPr isPhoto="false">
            <p:ph idx="0" type="title"/>
          </p:nvPr>
        </p:nvSpPr>
        <p:spPr>
          <a:xfrm flipH="false" flipV="false" rot="0"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9" name="Shape 69"/>
          <p:cNvSpPr txBox="true"/>
          <p:nvPr isPhoto="false">
            <p:ph idx="1" type="body"/>
          </p:nvPr>
        </p:nvSpPr>
        <p:spPr>
          <a:xfrm flipH="false" flipV="false" rot="0"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0" name="Shape 7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01.03.2023</a:t>
            </a:r>
          </a:p>
        </p:txBody>
      </p:sp>
      <p:sp>
        <p:nvSpPr>
          <p:cNvPr hidden="false" id="71" name="Shape 7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лого</a:t>
            </a:r>
          </a:p>
        </p:txBody>
      </p:sp>
      <p:sp>
        <p:nvSpPr>
          <p:cNvPr hidden="false" id="72" name="Shape 7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obj">
  <p:cSld name="Title and Content">
    <p:spTree>
      <p:nvGrpSpPr>
        <p:cNvPr hidden="false" id="92" name="GroupShape 9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4" name="Picture 9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27025" y="222250"/>
            <a:ext cx="2822575" cy="284163"/>
          </a:xfrm>
          <a:prstGeom prst="rect">
            <a:avLst/>
          </a:prstGeom>
          <a:ln>
            <a:noFill/>
          </a:ln>
        </p:spPr>
      </p:pic>
      <p:sp>
        <p:nvSpPr>
          <p:cNvPr hidden="false" id="95" name="Shape 9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96" name="Shape 96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97" name="Shape 9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01.03.2023</a:t>
            </a:r>
          </a:p>
        </p:txBody>
      </p:sp>
      <p:sp>
        <p:nvSpPr>
          <p:cNvPr hidden="false" id="98" name="Shape 9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лого</a:t>
            </a:r>
          </a:p>
        </p:txBody>
      </p:sp>
      <p:sp>
        <p:nvSpPr>
          <p:cNvPr hidden="false" id="99" name="Shape 9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secHead">
  <p:cSld name="Title and Subtitle">
    <p:spTree>
      <p:nvGrpSpPr>
        <p:cNvPr hidden="false" id="57" name="GroupShape 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59" name="Picture 5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06388" y="222250"/>
            <a:ext cx="2822575" cy="284163"/>
          </a:xfrm>
          <a:prstGeom prst="rect">
            <a:avLst/>
          </a:prstGeom>
          <a:ln>
            <a:noFill/>
          </a:ln>
        </p:spPr>
      </p:pic>
      <p:sp>
        <p:nvSpPr>
          <p:cNvPr hidden="false" id="60" name="Shape 60"/>
          <p:cNvSpPr txBox="true"/>
          <p:nvPr isPhoto="false">
            <p:ph idx="0" type="title"/>
          </p:nvPr>
        </p:nvSpPr>
        <p:spPr>
          <a:xfrm flipH="false" flipV="false" rot="0"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algn="l" lvl="0">
              <a:defRPr b="true" cap="all" sz="4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1" name="Shape 61"/>
          <p:cNvSpPr txBox="true"/>
          <p:nvPr isPhoto="false">
            <p:ph idx="1" type="body"/>
          </p:nvPr>
        </p:nvSpPr>
        <p:spPr>
          <a:xfrm flipH="false" flipV="false" rot="0"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2" name="Shape 6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01.03.2023</a:t>
            </a:r>
          </a:p>
        </p:txBody>
      </p:sp>
      <p:sp>
        <p:nvSpPr>
          <p:cNvPr hidden="false" id="63" name="Shape 6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лого</a:t>
            </a:r>
          </a:p>
        </p:txBody>
      </p:sp>
      <p:sp>
        <p:nvSpPr>
          <p:cNvPr hidden="false" id="64" name="Shape 6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titleOnly">
  <p:cSld name="Slide Title">
    <p:spTree>
      <p:nvGrpSpPr>
        <p:cNvPr hidden="false" id="35" name="GroupShape 3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7" name="Picture 3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95275" y="222250"/>
            <a:ext cx="2822575" cy="284163"/>
          </a:xfrm>
          <a:prstGeom prst="rect">
            <a:avLst/>
          </a:prstGeom>
          <a:ln>
            <a:noFill/>
          </a:ln>
        </p:spPr>
      </p:pic>
      <p:sp>
        <p:nvSpPr>
          <p:cNvPr hidden="false" id="38" name="Shape 3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9" name="Shape 3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01.03.2023</a:t>
            </a:r>
          </a:p>
        </p:txBody>
      </p:sp>
      <p:sp>
        <p:nvSpPr>
          <p:cNvPr hidden="false" id="40" name="Shape 4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лого</a:t>
            </a:r>
          </a:p>
        </p:txBody>
      </p:sp>
      <p:sp>
        <p:nvSpPr>
          <p:cNvPr hidden="false" id="41" name="Shape 4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twoObj">
  <p:cSld name="Title and Two Columns">
    <p:spTree>
      <p:nvGrpSpPr>
        <p:cNvPr hidden="false" id="9" name="GroupShape 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" name="Picture 1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63525" y="220663"/>
            <a:ext cx="2822575" cy="284162"/>
          </a:xfrm>
          <a:prstGeom prst="rect">
            <a:avLst/>
          </a:prstGeom>
          <a:ln>
            <a:noFill/>
          </a:ln>
        </p:spPr>
      </p:pic>
      <p:sp>
        <p:nvSpPr>
          <p:cNvPr hidden="false" id="12" name="Shape 1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3" name="Shape 13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4" name="Shape 14"/>
          <p:cNvSpPr txBox="true"/>
          <p:nvPr isPhoto="false">
            <p:ph idx="2" type="body"/>
          </p:nvPr>
        </p:nvSpPr>
        <p:spPr>
          <a:xfrm flipH="false" flipV="false" rot="0"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5" name="Shape 1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01.03.2023</a:t>
            </a:r>
          </a:p>
        </p:txBody>
      </p:sp>
      <p:sp>
        <p:nvSpPr>
          <p:cNvPr hidden="false" id="16" name="Shape 1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лого</a:t>
            </a:r>
          </a:p>
        </p:txBody>
      </p:sp>
      <p:sp>
        <p:nvSpPr>
          <p:cNvPr hidden="false" id="17" name="Shape 1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blank">
  <p:cSld name="Blank">
    <p:spTree>
      <p:nvGrpSpPr>
        <p:cNvPr hidden="false" id="51" name="GroupShape 5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53" name="Picture 5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69888" y="361950"/>
            <a:ext cx="2822575" cy="284163"/>
          </a:xfrm>
          <a:prstGeom prst="rect">
            <a:avLst/>
          </a:prstGeom>
          <a:ln>
            <a:noFill/>
          </a:ln>
        </p:spPr>
      </p:pic>
      <p:sp>
        <p:nvSpPr>
          <p:cNvPr hidden="false" id="54" name="Shape 5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01.03.2023</a:t>
            </a:r>
          </a:p>
        </p:txBody>
      </p:sp>
      <p:sp>
        <p:nvSpPr>
          <p:cNvPr hidden="false" id="55" name="Shape 5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лого</a:t>
            </a:r>
          </a:p>
        </p:txBody>
      </p:sp>
      <p:sp>
        <p:nvSpPr>
          <p:cNvPr hidden="false" id="56" name="Shape 5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twoTxTwoObj">
  <p:cSld name="Comparison">
    <p:spTree>
      <p:nvGrpSpPr>
        <p:cNvPr hidden="false" id="73" name="GroupShape 7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5" name="Picture 7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95275" y="222250"/>
            <a:ext cx="2822575" cy="284163"/>
          </a:xfrm>
          <a:prstGeom prst="rect">
            <a:avLst/>
          </a:prstGeom>
          <a:ln>
            <a:noFill/>
          </a:ln>
        </p:spPr>
      </p:pic>
      <p:sp>
        <p:nvSpPr>
          <p:cNvPr hidden="false" id="76" name="Shape 7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7" name="Shape 77"/>
          <p:cNvSpPr txBox="true"/>
          <p:nvPr isPhoto="false">
            <p:ph idx="1" type="body"/>
          </p:nvPr>
        </p:nvSpPr>
        <p:spPr>
          <a:xfrm flipH="false" flipV="false" rot="0"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8" name="Shape 78"/>
          <p:cNvSpPr txBox="true"/>
          <p:nvPr isPhoto="false">
            <p:ph idx="2" type="body"/>
          </p:nvPr>
        </p:nvSpPr>
        <p:spPr>
          <a:xfrm flipH="false" flipV="false" rot="0"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9" name="Shape 79"/>
          <p:cNvSpPr txBox="true"/>
          <p:nvPr isPhoto="false">
            <p:ph idx="3" type="body"/>
          </p:nvPr>
        </p:nvSpPr>
        <p:spPr>
          <a:xfrm flipH="false" flipV="false" rot="0"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80" name="Shape 80"/>
          <p:cNvSpPr txBox="true"/>
          <p:nvPr isPhoto="false">
            <p:ph idx="4" type="body"/>
          </p:nvPr>
        </p:nvSpPr>
        <p:spPr>
          <a:xfrm flipH="false" flipV="false" rot="0"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81" name="Shape 8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01.03.2023</a:t>
            </a:r>
          </a:p>
        </p:txBody>
      </p:sp>
      <p:sp>
        <p:nvSpPr>
          <p:cNvPr hidden="false" id="82" name="Shape 8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лого</a:t>
            </a:r>
          </a:p>
        </p:txBody>
      </p:sp>
      <p:sp>
        <p:nvSpPr>
          <p:cNvPr hidden="false" id="83" name="Shape 8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objTx">
  <p:cSld name="Title, Text and Object"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0" name="Picture 2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8138" y="222250"/>
            <a:ext cx="2822575" cy="284163"/>
          </a:xfrm>
          <a:prstGeom prst="rect">
            <a:avLst/>
          </a:prstGeom>
          <a:ln>
            <a:noFill/>
          </a:ln>
        </p:spPr>
      </p:pic>
      <p:sp>
        <p:nvSpPr>
          <p:cNvPr hidden="false" id="21" name="Shape 21"/>
          <p:cNvSpPr txBox="true"/>
          <p:nvPr isPhoto="false">
            <p:ph idx="0" type="title"/>
          </p:nvPr>
        </p:nvSpPr>
        <p:spPr>
          <a:xfrm flipH="false" flipV="false" rot="0"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2" name="Shape 22"/>
          <p:cNvSpPr txBox="true"/>
          <p:nvPr isPhoto="false">
            <p:ph idx="1" type="body"/>
          </p:nvPr>
        </p:nvSpPr>
        <p:spPr>
          <a:xfrm flipH="false" flipV="false" rot="0"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3" name="Shape 23"/>
          <p:cNvSpPr txBox="true"/>
          <p:nvPr isPhoto="false">
            <p:ph idx="2" type="body"/>
          </p:nvPr>
        </p:nvSpPr>
        <p:spPr>
          <a:xfrm flipH="false" flipV="false" rot="0"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4" name="Shape 2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01.03.2023</a:t>
            </a:r>
          </a:p>
        </p:txBody>
      </p:sp>
      <p:sp>
        <p:nvSpPr>
          <p:cNvPr hidden="false" id="25" name="Shape 2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лого</a:t>
            </a:r>
          </a:p>
        </p:txBody>
      </p:sp>
      <p:sp>
        <p:nvSpPr>
          <p:cNvPr hidden="false" id="26" name="Shape 2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picTx">
  <p:cSld name="Title and Picture">
    <p:spTree>
      <p:nvGrpSpPr>
        <p:cNvPr hidden="false" id="42" name="GroupShape 4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44" name="Picture 4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74638" y="222250"/>
            <a:ext cx="2822575" cy="284163"/>
          </a:xfrm>
          <a:prstGeom prst="rect">
            <a:avLst/>
          </a:prstGeom>
          <a:ln>
            <a:noFill/>
          </a:ln>
        </p:spPr>
      </p:pic>
      <p:sp>
        <p:nvSpPr>
          <p:cNvPr hidden="false" id="45" name="Shape 45"/>
          <p:cNvSpPr txBox="true"/>
          <p:nvPr isPhoto="false">
            <p:ph idx="0" type="title"/>
          </p:nvPr>
        </p:nvSpPr>
        <p:spPr>
          <a:xfrm flipH="false" flipV="false" rot="0"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6" name="Shape 46"/>
          <p:cNvSpPr txBox="true"/>
          <p:nvPr isPhoto="false">
            <p:ph idx="1" type="body"/>
          </p:nvPr>
        </p:nvSpPr>
        <p:spPr>
          <a:xfrm flipH="false" flipV="false" rot="0">
            <a:off x="1792288" y="612775"/>
            <a:ext cx="5486400" cy="41148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>
            <a:pPr lvl="0"/>
          </a:p>
        </p:txBody>
      </p:sp>
      <p:sp>
        <p:nvSpPr>
          <p:cNvPr hidden="false" id="47" name="Shape 47"/>
          <p:cNvSpPr txBox="true"/>
          <p:nvPr isPhoto="false">
            <p:ph idx="2" type="body"/>
          </p:nvPr>
        </p:nvSpPr>
        <p:spPr>
          <a:xfrm flipH="false" flipV="false" rot="0"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indent="0" lvl="1" marL="457200">
              <a:buNone/>
              <a:defRPr sz="1200"/>
            </a:lvl2pPr>
            <a:lvl3pPr indent="0" lvl="2" marL="914400">
              <a:buNone/>
              <a:defRPr sz="1000"/>
            </a:lvl3pPr>
            <a:lvl4pPr indent="0" lvl="3" marL="1371600">
              <a:buNone/>
              <a:defRPr sz="900"/>
            </a:lvl4pPr>
            <a:lvl5pPr indent="0" lvl="4" marL="1828800">
              <a:buNone/>
              <a:defRPr sz="900"/>
            </a:lvl5pPr>
            <a:lvl6pPr indent="0" lvl="5" marL="2286000">
              <a:buNone/>
              <a:defRPr sz="900"/>
            </a:lvl6pPr>
            <a:lvl7pPr indent="0" lvl="6" marL="2743200">
              <a:buNone/>
              <a:defRPr sz="900"/>
            </a:lvl7pPr>
            <a:lvl8pPr indent="0" lvl="7" marL="3200400">
              <a:buNone/>
              <a:defRPr sz="900"/>
            </a:lvl8pPr>
            <a:lvl9pPr indent="0" lvl="8" marL="365760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8" name="Shape 4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01.03.2023</a:t>
            </a:r>
          </a:p>
        </p:txBody>
      </p:sp>
      <p:sp>
        <p:nvSpPr>
          <p:cNvPr hidden="false" id="49" name="Shape 4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лого</a:t>
            </a:r>
          </a:p>
        </p:txBody>
      </p:sp>
      <p:sp>
        <p:nvSpPr>
          <p:cNvPr hidden="false" id="50" name="Shape 5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3" Target="../media/1.png" Type="http://schemas.openxmlformats.org/officeDocument/2006/relationships/image"/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14" Target="../media/2.jpeg" Type="http://schemas.openxmlformats.org/officeDocument/2006/relationships/image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blipFill>
          <a:blip r:embed="rId14"/>
          <a:stretch/>
        </a:blip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 vert="horz" wrap="square"/>
          <a:p>
            <a:pPr lvl="0"/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="t" bIns="45720" lIns="91440" rIns="91440" tIns="45720" vert="horz" wrap="square"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lvl="0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  <a:lvl2pPr algn="l" indent="0" lvl="1" marL="457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0" lvl="2" marL="914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0" lvl="3" marL="1371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0" lvl="4" marL="1828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0" lvl="5" marL="2286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0" lvl="6" marL="2743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0" lvl="7" marL="3200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0" lvl="8" marL="3657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t>01.03.2023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lvl="0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  <a:lvl2pPr algn="l" indent="0" lvl="1" marL="457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0" lvl="2" marL="914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0" lvl="3" marL="1371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0" lvl="4" marL="1828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0" lvl="5" marL="2286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0" lvl="6" marL="2743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0" lvl="7" marL="3200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0" lvl="8" marL="3657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t>лого</a:t>
            </a:r>
          </a:p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lvl="0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  <a:lvl2pPr algn="l" indent="0" lvl="1" marL="457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0" lvl="2" marL="914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0" lvl="3" marL="1371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0" lvl="4" marL="1828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0" lvl="5" marL="2286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0" lvl="6" marL="2743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0" lvl="7" marL="3200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0" lvl="8" marL="3657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t>‹#›</a:t>
            </a:r>
          </a:p>
        </p:txBody>
      </p:sp>
      <p:pic>
        <p:nvPicPr>
          <p:cNvPr hidden="false" id="8" name="Picture 8"/>
          <p:cNvPicPr preferRelativeResize="true"/>
          <p:nvPr isPhoto="false"/>
        </p:nvPicPr>
        <p:blipFill>
          <a:blip r:embed="rId13"/>
          <a:stretch/>
        </p:blipFill>
        <p:spPr>
          <a:xfrm flipH="false" flipV="false" rot="0">
            <a:off x="284163" y="222250"/>
            <a:ext cx="2822575" cy="284163"/>
          </a:xfrm>
          <a:prstGeom prst="rect">
            <a:avLst/>
          </a:prstGeom>
          <a:ln>
            <a:noFill/>
          </a:ln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ctr" lvl="0"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lvl="1">
        <a:defRPr sz="4400">
          <a:solidFill>
            <a:schemeClr val="tx1"/>
          </a:solidFill>
          <a:latin typeface="Calibri"/>
          <a:ea typeface="Calibri"/>
          <a:cs typeface="Calibri"/>
        </a:defRPr>
      </a:lvl2pPr>
      <a:lvl3pPr algn="ctr" lvl="2">
        <a:defRPr sz="4400">
          <a:solidFill>
            <a:schemeClr val="tx1"/>
          </a:solidFill>
          <a:latin typeface="Calibri"/>
          <a:ea typeface="Calibri"/>
          <a:cs typeface="Calibri"/>
        </a:defRPr>
      </a:lvl3pPr>
      <a:lvl4pPr algn="ctr" lvl="3">
        <a:defRPr sz="4400">
          <a:solidFill>
            <a:schemeClr val="tx1"/>
          </a:solidFill>
          <a:latin typeface="Calibri"/>
          <a:ea typeface="Calibri"/>
          <a:cs typeface="Calibri"/>
        </a:defRPr>
      </a:lvl4pPr>
      <a:lvl5pPr algn="ctr" lvl="4">
        <a:defRPr sz="4400">
          <a:solidFill>
            <a:schemeClr val="tx1"/>
          </a:solidFill>
          <a:latin typeface="Calibri"/>
          <a:ea typeface="Calibri"/>
          <a:cs typeface="Calibri"/>
        </a:defRPr>
      </a:lvl5pPr>
      <a:lvl6pPr algn="ctr" indent="0" lvl="5" marL="457200">
        <a:defRPr sz="4400">
          <a:solidFill>
            <a:schemeClr val="tx1"/>
          </a:solidFill>
          <a:latin typeface="Calibri"/>
          <a:ea typeface="Calibri"/>
          <a:cs typeface="Calibri"/>
        </a:defRPr>
      </a:lvl6pPr>
      <a:lvl7pPr algn="ctr" indent="0" lvl="6" marL="914400">
        <a:defRPr sz="4400">
          <a:solidFill>
            <a:schemeClr val="tx1"/>
          </a:solidFill>
          <a:latin typeface="Calibri"/>
          <a:ea typeface="Calibri"/>
          <a:cs typeface="Calibri"/>
        </a:defRPr>
      </a:lvl7pPr>
      <a:lvl8pPr algn="ctr" indent="0" lvl="7" marL="1371600">
        <a:defRPr sz="4400">
          <a:solidFill>
            <a:schemeClr val="tx1"/>
          </a:solidFill>
          <a:latin typeface="Calibri"/>
          <a:ea typeface="Calibri"/>
          <a:cs typeface="Calibri"/>
        </a:defRPr>
      </a:lvl8pPr>
      <a:lvl9pPr algn="ctr" indent="0" lvl="8" marL="1828800">
        <a:defRPr sz="4400">
          <a:solidFill>
            <a:schemeClr val="tx1"/>
          </a:solidFill>
          <a:latin typeface="Calibri"/>
          <a:ea typeface="Calibri"/>
          <a:cs typeface="Calibri"/>
        </a:defRPr>
      </a:lvl9pPr>
    </p:titleStyle>
    <p:bodyStyle>
      <a:defPPr/>
      <a:lvl1pPr algn="l" indent="-342900" lvl="0" marL="342900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indent="-285750" lvl="1" marL="742950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4.jpeg" Type="http://schemas.openxmlformats.org/officeDocument/2006/relationships/image"/>
</Relationships>

</file>

<file path=ppt/slides/_rels/slide10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11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12.xml.rels><?xml version="1.0" encoding="UTF-8" standalone="no" ?>
<Relationships xmlns="http://schemas.openxmlformats.org/package/2006/relationships">
  <Relationship Id="rId3" Target="../slideLayouts/slideLayout1.xml" Type="http://schemas.openxmlformats.org/officeDocument/2006/relationships/slideLayout"/>
  <Relationship Id="rId2" Target="../media/26.png" Type="http://schemas.openxmlformats.org/officeDocument/2006/relationships/image"/>
  <Relationship Id="rId1" Target="../media/25.jpeg" Type="http://schemas.openxmlformats.org/officeDocument/2006/relationships/image"/>
</Relationships>

</file>

<file path=ppt/slides/_rels/slide13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14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15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27.png" Type="http://schemas.openxmlformats.org/officeDocument/2006/relationships/image"/>
</Relationships>

</file>

<file path=ppt/slides/_rels/slide16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17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18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19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20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21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22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23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24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25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26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27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28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29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5" Target="../slideLayouts/slideLayout1.xml" Type="http://schemas.openxmlformats.org/officeDocument/2006/relationships/slideLayout"/>
  <Relationship Id="rId4" Target="../media/18.jpeg" Type="http://schemas.openxmlformats.org/officeDocument/2006/relationships/image"/>
  <Relationship Id="rId3" Target="../media/17.jpeg" Type="http://schemas.openxmlformats.org/officeDocument/2006/relationships/image"/>
  <Relationship Id="rId2" Target="../media/16.jpeg" Type="http://schemas.openxmlformats.org/officeDocument/2006/relationships/image"/>
  <Relationship Id="rId1" Target="../media/15.jpeg" Type="http://schemas.openxmlformats.org/officeDocument/2006/relationships/image"/>
</Relationships>

</file>

<file path=ppt/slides/_rels/slide30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28.png" Type="http://schemas.openxmlformats.org/officeDocument/2006/relationships/image"/>
</Relationships>

</file>

<file path=ppt/slides/_rels/slide31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32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29.jpeg" Type="http://schemas.openxmlformats.org/officeDocument/2006/relationships/image"/>
</Relationships>

</file>

<file path=ppt/slides/_rels/slide33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34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0.png" Type="http://schemas.openxmlformats.org/officeDocument/2006/relationships/image"/>
</Relationships>

</file>

<file path=ppt/slides/_rels/slide35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1.png" Type="http://schemas.openxmlformats.org/officeDocument/2006/relationships/image"/>
</Relationships>

</file>

<file path=ppt/slides/_rels/slide36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2.png" Type="http://schemas.openxmlformats.org/officeDocument/2006/relationships/image"/>
</Relationships>

</file>

<file path=ppt/slides/_rels/slide37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38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3.png" Type="http://schemas.openxmlformats.org/officeDocument/2006/relationships/image"/>
</Relationships>

</file>

<file path=ppt/slides/_rels/slide39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4.pn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5" Target="../slideLayouts/slideLayout2.xml" Type="http://schemas.openxmlformats.org/officeDocument/2006/relationships/slideLayout"/>
  <Relationship Id="rId4" Target="../media/22.jpeg" Type="http://schemas.openxmlformats.org/officeDocument/2006/relationships/image"/>
  <Relationship Id="rId3" Target="../media/21.jpeg" Type="http://schemas.openxmlformats.org/officeDocument/2006/relationships/image"/>
  <Relationship Id="rId2" Target="../media/20.jpeg" Type="http://schemas.openxmlformats.org/officeDocument/2006/relationships/image"/>
  <Relationship Id="rId1" Target="../media/19.jpeg" Type="http://schemas.openxmlformats.org/officeDocument/2006/relationships/image"/>
</Relationships>

</file>

<file path=ppt/slides/_rels/slide40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5.png" Type="http://schemas.openxmlformats.org/officeDocument/2006/relationships/image"/>
</Relationships>

</file>

<file path=ppt/slides/_rels/slide41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42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6.png" Type="http://schemas.openxmlformats.org/officeDocument/2006/relationships/image"/>
</Relationships>

</file>

<file path=ppt/slides/_rels/slide43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7.png" Type="http://schemas.openxmlformats.org/officeDocument/2006/relationships/image"/>
</Relationships>

</file>

<file path=ppt/slides/_rels/slide44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38.png" Type="http://schemas.openxmlformats.org/officeDocument/2006/relationships/image"/>
</Relationships>

</file>

<file path=ppt/slides/_rels/slide45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46.xml.rels><?xml version="1.0" encoding="UTF-8" standalone="no" ?>
<Relationships xmlns="http://schemas.openxmlformats.org/package/2006/relationships">
  <Relationship Id="rId3" Target="../slideLayouts/slideLayout1.xml" Type="http://schemas.openxmlformats.org/officeDocument/2006/relationships/slideLayout"/>
  <Relationship Id="rId2" Target="../media/40.png" Type="http://schemas.openxmlformats.org/officeDocument/2006/relationships/image"/>
  <Relationship Id="rId1" Target="../media/39.png" Type="http://schemas.openxmlformats.org/officeDocument/2006/relationships/image"/>
</Relationships>

</file>

<file path=ppt/slides/_rels/slide47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41.png" Type="http://schemas.openxmlformats.org/officeDocument/2006/relationships/image"/>
</Relationships>

</file>

<file path=ppt/slides/_rels/slide48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42.png" Type="http://schemas.openxmlformats.org/officeDocument/2006/relationships/image"/>
</Relationships>

</file>

<file path=ppt/slides/_rels/slide49.xml.rels><?xml version="1.0" encoding="UTF-8" standalone="no" ?>
<Relationships xmlns="http://schemas.openxmlformats.org/package/2006/relationships">
  <Relationship Id="rId3" Target="../slideLayouts/slideLayout1.xml" Type="http://schemas.openxmlformats.org/officeDocument/2006/relationships/slideLayout"/>
  <Relationship Id="rId2" Target="../media/44.jpeg" Type="http://schemas.openxmlformats.org/officeDocument/2006/relationships/image"/>
  <Relationship Id="rId1" Target="../media/43.pn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50.xml.rels><?xml version="1.0" encoding="UTF-8" standalone="no" ?>
<Relationships xmlns="http://schemas.openxmlformats.org/package/2006/relationships">
  <Relationship Id="rId3" Target="../slideLayouts/slideLayout1.xml" Type="http://schemas.openxmlformats.org/officeDocument/2006/relationships/slideLayout"/>
  <Relationship Id="rId2" Target="../media/46.png" Type="http://schemas.openxmlformats.org/officeDocument/2006/relationships/image"/>
  <Relationship Id="rId1" Target="../media/45.png" Type="http://schemas.openxmlformats.org/officeDocument/2006/relationships/image"/>
</Relationships>

</file>

<file path=ppt/slides/_rels/slide51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47.png" Type="http://schemas.openxmlformats.org/officeDocument/2006/relationships/image"/>
</Relationships>

</file>

<file path=ppt/slides/_rels/slide52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48.png" Type="http://schemas.openxmlformats.org/officeDocument/2006/relationships/image"/>
</Relationships>

</file>

<file path=ppt/slides/_rels/slide53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54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49.jpeg" Type="http://schemas.openxmlformats.org/officeDocument/2006/relationships/image"/>
</Relationships>

</file>

<file path=ppt/slides/_rels/slide55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50.png" Type="http://schemas.openxmlformats.org/officeDocument/2006/relationships/image"/>
</Relationships>

</file>

<file path=ppt/slides/_rels/slide56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57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58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23.pn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24.pn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bg>
      <p:bgPr>
        <a:blipFill>
          <a:blip r:embed="rId1"/>
          <a:stretch/>
        </a:blipFill>
      </p:bgPr>
    </p:bg>
    <p:spTree>
      <p:nvGrpSpPr>
        <p:cNvPr hidden="false" id="100" name="GroupShape 10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1" name="Shape 101"/>
          <p:cNvSpPr txBox="false"/>
          <p:nvPr isPhoto="false"/>
        </p:nvSpPr>
        <p:spPr>
          <a:xfrm flipH="false" flipV="false" rot="0">
            <a:off x="539750" y="3644900"/>
            <a:ext cx="7519988" cy="0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02" name="Shape 102"/>
          <p:cNvSpPr txBox="true"/>
          <p:nvPr isPhoto="false"/>
        </p:nvSpPr>
        <p:spPr>
          <a:xfrm flipH="false" flipV="false" rot="0">
            <a:off x="528638" y="901700"/>
            <a:ext cx="8085136" cy="2255838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lnSpc>
                <a:spcPct val="115000"/>
              </a:lnSpc>
            </a:pPr>
            <a:endParaRPr b="true" sz="400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  <a:p>
            <a:pPr>
              <a:lnSpc>
                <a:spcPct val="115000"/>
              </a:lnSpc>
            </a:pPr>
            <a:endParaRPr b="true" sz="400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  <a:p>
            <a:pPr>
              <a:lnSpc>
                <a:spcPct val="115000"/>
              </a:lnSpc>
            </a:pPr>
            <a:endParaRPr b="true" sz="2800"/>
          </a:p>
          <a:p>
            <a:pPr>
              <a:lnSpc>
                <a:spcPct val="115000"/>
              </a:lnSpc>
            </a:pPr>
            <a:r>
              <a:rPr b="true" sz="3600"/>
              <a:t>Антитеррористическая защищенность образовательных организаций</a:t>
            </a:r>
            <a:endParaRPr sz="160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</a:pPr>
            <a:br>
              <a:rPr sz="2800">
                <a:solidFill>
                  <a:srgbClr val="000000"/>
                </a:solidFill>
              </a:rPr>
            </a:br>
            <a:endParaRPr b="true" sz="2800">
              <a:solidFill>
                <a:srgbClr val="000000"/>
              </a:solidFill>
            </a:endParaRPr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54" name="GroupShape 1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5" name="Shape 155"/>
          <p:cNvSpPr txBox="true"/>
          <p:nvPr isPhoto="false"/>
        </p:nvSpPr>
        <p:spPr>
          <a:xfrm flipH="false" flipV="false" rot="0"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900"/>
              <a:t>Сроки категорирования </a:t>
            </a:r>
            <a:endParaRPr b="true" sz="1200"/>
          </a:p>
        </p:txBody>
      </p:sp>
      <p:sp>
        <p:nvSpPr>
          <p:cNvPr hidden="false" id="156" name="Shape 156"/>
          <p:cNvSpPr txBox="true"/>
          <p:nvPr isPhoto="false"/>
        </p:nvSpPr>
        <p:spPr>
          <a:xfrm flipH="false" flipV="false" rot="0">
            <a:off x="457200" y="1881188"/>
            <a:ext cx="7724775" cy="4325936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buNone/>
            </a:pPr>
            <a:r>
              <a:rPr sz="2000">
                <a:solidFill>
                  <a:srgbClr val="1C1C1C"/>
                </a:solidFill>
              </a:rPr>
              <a:t>а) в отношении функционирующего (эксплуатируемого) объекта (территории) - в течение </a:t>
            </a:r>
            <a:r>
              <a:rPr b="true" sz="2000">
                <a:solidFill>
                  <a:srgbClr val="FF0000"/>
                </a:solidFill>
              </a:rPr>
              <a:t>2 месяцев </a:t>
            </a:r>
            <a:r>
              <a:rPr sz="2000">
                <a:solidFill>
                  <a:srgbClr val="1C1C1C"/>
                </a:solidFill>
              </a:rPr>
              <a:t>со дня утверждения требований;</a:t>
            </a:r>
            <a:endParaRPr sz="2000">
              <a:solidFill>
                <a:srgbClr val="1C1C1C"/>
              </a:solidFill>
            </a:endParaRPr>
          </a:p>
          <a:p>
            <a:pPr>
              <a:buNone/>
            </a:pPr>
            <a:endParaRPr sz="2000">
              <a:solidFill>
                <a:srgbClr val="1C1C1C"/>
              </a:solidFill>
            </a:endParaRPr>
          </a:p>
          <a:p>
            <a:pPr>
              <a:buNone/>
            </a:pPr>
            <a:r>
              <a:rPr sz="2000">
                <a:solidFill>
                  <a:srgbClr val="1C1C1C"/>
                </a:solidFill>
              </a:rPr>
              <a:t>б) при вводе в эксплуатацию нового объекта (территории) - в течение </a:t>
            </a:r>
            <a:r>
              <a:rPr b="true" sz="2000">
                <a:solidFill>
                  <a:srgbClr val="FF0000"/>
                </a:solidFill>
              </a:rPr>
              <a:t>3 месяцев </a:t>
            </a:r>
            <a:r>
              <a:rPr sz="2000">
                <a:solidFill>
                  <a:srgbClr val="1C1C1C"/>
                </a:solidFill>
              </a:rPr>
              <a:t>со дня окончания мероприятий по его вводу в эксплуатацию.</a:t>
            </a:r>
            <a:endParaRPr sz="2000">
              <a:solidFill>
                <a:srgbClr val="1C1C1C"/>
              </a:solidFill>
            </a:endParaRPr>
          </a:p>
          <a:p>
            <a:pPr>
              <a:buNone/>
            </a:pPr>
            <a:endParaRPr sz="2000">
              <a:solidFill>
                <a:srgbClr val="1C1C1C"/>
              </a:solidFill>
            </a:endParaRPr>
          </a:p>
          <a:p>
            <a:pPr algn="ctr">
              <a:buNone/>
            </a:pPr>
            <a:endParaRPr sz="2000">
              <a:solidFill>
                <a:srgbClr val="1C1C1C"/>
              </a:solidFill>
            </a:endParaRPr>
          </a:p>
          <a:p>
            <a:pPr algn="ctr">
              <a:buNone/>
            </a:pPr>
            <a:r>
              <a:rPr sz="2000">
                <a:solidFill>
                  <a:srgbClr val="1C1C1C"/>
                </a:solidFill>
              </a:rPr>
              <a:t>Работа комиссии осуществляется в срок, не превышающий </a:t>
            </a:r>
            <a:r>
              <a:rPr b="true" sz="2400">
                <a:solidFill>
                  <a:srgbClr val="FF0000"/>
                </a:solidFill>
              </a:rPr>
              <a:t>30</a:t>
            </a:r>
            <a:r>
              <a:rPr b="true" sz="2000">
                <a:solidFill>
                  <a:srgbClr val="FF0000"/>
                </a:solidFill>
              </a:rPr>
              <a:t> </a:t>
            </a:r>
            <a:r>
              <a:rPr sz="2000">
                <a:solidFill>
                  <a:srgbClr val="1C1C1C"/>
                </a:solidFill>
              </a:rPr>
              <a:t>рабочих дней со дня создания комиссии.</a:t>
            </a:r>
            <a:endParaRPr sz="2000">
              <a:solidFill>
                <a:srgbClr val="1C1C1C"/>
              </a:solidFill>
            </a:endParaRPr>
          </a:p>
          <a:p>
            <a:pPr algn="ctr">
              <a:buNone/>
            </a:pPr>
            <a:endParaRPr b="true" sz="2000">
              <a:solidFill>
                <a:srgbClr val="1C1C1C"/>
              </a:solidFill>
            </a:endParaRPr>
          </a:p>
          <a:p>
            <a:pPr algn="ctr">
              <a:buNone/>
            </a:pPr>
            <a:endParaRPr sz="2000">
              <a:solidFill>
                <a:srgbClr val="898989"/>
              </a:solidFill>
            </a:endParaRPr>
          </a:p>
        </p:txBody>
      </p:sp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57" name="GroupShape 1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8" name="Shape 158"/>
          <p:cNvSpPr txBox="true"/>
          <p:nvPr isPhoto="false"/>
        </p:nvSpPr>
        <p:spPr>
          <a:xfrm flipH="false" flipV="false" rot="0">
            <a:off x="457200" y="771525"/>
            <a:ext cx="8229600" cy="534988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800"/>
              <a:t>Порядок работы комиссии </a:t>
            </a:r>
            <a:endParaRPr b="true" sz="1100"/>
          </a:p>
        </p:txBody>
      </p:sp>
      <p:sp>
        <p:nvSpPr>
          <p:cNvPr hidden="false" id="159" name="Shape 159"/>
          <p:cNvSpPr txBox="true"/>
          <p:nvPr isPhoto="false"/>
        </p:nvSpPr>
        <p:spPr>
          <a:xfrm flipH="false" flipV="false" rot="0">
            <a:off x="339725" y="1438275"/>
            <a:ext cx="7858125" cy="4325938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>
              <a:buNone/>
            </a:pPr>
            <a:r>
              <a:rPr sz="1400">
                <a:solidFill>
                  <a:srgbClr val="1C1C1C"/>
                </a:solidFill>
              </a:rPr>
              <a:t>а) проводит обследование объекта (территории) на предмет состояния его антитеррористической защищенности;</a:t>
            </a:r>
            <a:endParaRPr sz="1400">
              <a:solidFill>
                <a:srgbClr val="1C1C1C"/>
              </a:solidFill>
            </a:endParaRPr>
          </a:p>
          <a:p>
            <a:pPr algn="just">
              <a:buNone/>
            </a:pPr>
            <a:endParaRPr sz="800">
              <a:solidFill>
                <a:srgbClr val="1C1C1C"/>
              </a:solidFill>
            </a:endParaRPr>
          </a:p>
          <a:p>
            <a:pPr algn="just">
              <a:buNone/>
            </a:pPr>
            <a:r>
              <a:rPr sz="1400">
                <a:solidFill>
                  <a:srgbClr val="1C1C1C"/>
                </a:solidFill>
              </a:rPr>
              <a:t>б) изучает конструктивные и технические характеристики объекта (территории), организацию его функционирования, действующие меры по обеспечению безопасного функционирования объекта (территории);</a:t>
            </a:r>
            <a:endParaRPr sz="1400">
              <a:solidFill>
                <a:srgbClr val="1C1C1C"/>
              </a:solidFill>
            </a:endParaRPr>
          </a:p>
          <a:p>
            <a:pPr algn="just">
              <a:buNone/>
            </a:pPr>
            <a:endParaRPr sz="800">
              <a:solidFill>
                <a:srgbClr val="1C1C1C"/>
              </a:solidFill>
            </a:endParaRPr>
          </a:p>
          <a:p>
            <a:pPr algn="just">
              <a:buNone/>
            </a:pPr>
            <a:r>
              <a:rPr sz="1400">
                <a:solidFill>
                  <a:srgbClr val="1C1C1C"/>
                </a:solidFill>
              </a:rPr>
              <a:t>в) определяет степень угрозы совершения террористического акта на объекте (территории) и возможные последствия его совершения;</a:t>
            </a:r>
            <a:endParaRPr sz="1400">
              <a:solidFill>
                <a:srgbClr val="1C1C1C"/>
              </a:solidFill>
            </a:endParaRPr>
          </a:p>
          <a:p>
            <a:pPr algn="just">
              <a:buNone/>
            </a:pPr>
            <a:endParaRPr sz="800">
              <a:solidFill>
                <a:srgbClr val="1C1C1C"/>
              </a:solidFill>
            </a:endParaRPr>
          </a:p>
          <a:p>
            <a:pPr algn="just">
              <a:buNone/>
            </a:pPr>
            <a:r>
              <a:rPr sz="1400">
                <a:solidFill>
                  <a:srgbClr val="1C1C1C"/>
                </a:solidFill>
              </a:rPr>
              <a:t>г) выявляет потенциально опасные участки объекта (территории), совершение террористического акта на которых может привести к возникновению чрезвычайной ситуации с опасными социально-экономическими последствиями, и (или) уязвимые места и критические элементы объекта (территории), совершение террористического акта на которых может привести к прекращению функционирования объекта (территории) в целом, его повреждению или аварии на нем;</a:t>
            </a:r>
            <a:endParaRPr sz="1400">
              <a:solidFill>
                <a:srgbClr val="1C1C1C"/>
              </a:solidFill>
            </a:endParaRPr>
          </a:p>
          <a:p>
            <a:pPr algn="just">
              <a:buNone/>
            </a:pPr>
            <a:endParaRPr sz="800">
              <a:solidFill>
                <a:srgbClr val="1C1C1C"/>
              </a:solidFill>
            </a:endParaRPr>
          </a:p>
          <a:p>
            <a:pPr algn="just">
              <a:buNone/>
            </a:pPr>
            <a:r>
              <a:rPr sz="1400">
                <a:solidFill>
                  <a:srgbClr val="1C1C1C"/>
                </a:solidFill>
              </a:rPr>
              <a:t>д) определяет категорию объекта (территории) или подтверждает (изменяет) ранее присвоенную категорию;</a:t>
            </a:r>
            <a:endParaRPr sz="1400">
              <a:solidFill>
                <a:srgbClr val="1C1C1C"/>
              </a:solidFill>
            </a:endParaRPr>
          </a:p>
          <a:p>
            <a:pPr algn="just">
              <a:buNone/>
            </a:pPr>
            <a:endParaRPr sz="800">
              <a:solidFill>
                <a:srgbClr val="1C1C1C"/>
              </a:solidFill>
            </a:endParaRPr>
          </a:p>
          <a:p>
            <a:pPr algn="just">
              <a:buNone/>
            </a:pPr>
            <a:r>
              <a:rPr sz="1400">
                <a:solidFill>
                  <a:srgbClr val="1C1C1C"/>
                </a:solidFill>
              </a:rPr>
              <a:t>е) определяет перечень необходимых мероприятий по обеспечению антитеррористической защищенности объекта (территории) с учетом категории объекта (территории), а также сроки осуществления указанных мероприятий с учетом объема планируемых работ и планирования финансирования мероприятий на 2 финансовых года, следующих за текущим финансовым годом.</a:t>
            </a:r>
            <a:endParaRPr sz="1400">
              <a:solidFill>
                <a:srgbClr val="1C1C1C"/>
              </a:solidFill>
            </a:endParaRPr>
          </a:p>
          <a:p>
            <a:pPr algn="just">
              <a:buNone/>
            </a:pPr>
            <a:endParaRPr sz="1400">
              <a:solidFill>
                <a:srgbClr val="898989"/>
              </a:solidFill>
            </a:endParaRPr>
          </a:p>
        </p:txBody>
      </p:sp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60" name="GroupShape 16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1" name="Shape 161"/>
          <p:cNvSpPr txBox="true"/>
          <p:nvPr isPhoto="false"/>
        </p:nvSpPr>
        <p:spPr>
          <a:xfrm flipH="false" flipV="false" rot="0">
            <a:off x="169863" y="725488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800"/>
              <a:t>Оценка прогнозных показателей</a:t>
            </a:r>
            <a:endParaRPr b="true" sz="1100"/>
          </a:p>
        </p:txBody>
      </p:sp>
      <p:sp>
        <p:nvSpPr>
          <p:cNvPr hidden="false" id="162" name="Shape 162"/>
          <p:cNvSpPr txBox="true"/>
          <p:nvPr isPhoto="false"/>
        </p:nvSpPr>
        <p:spPr>
          <a:xfrm flipH="false" flipV="false" rot="0">
            <a:off x="339725" y="1471613"/>
            <a:ext cx="7889875" cy="4325937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>
              <a:buNone/>
            </a:pPr>
            <a:r>
              <a:rPr sz="1600"/>
              <a:t>Возможные последствия совершения террористического акта на объекте (территории) определяются на основании прогнозных показателей о количестве людей, которые могут погибнуть или получить вред здоровью (далее - пострадавшие), о возможном материальном ущербе и ущербе окружающей природной среде.</a:t>
            </a:r>
            <a:endParaRPr sz="1600"/>
          </a:p>
          <a:p>
            <a:pPr algn="just">
              <a:buNone/>
            </a:pPr>
            <a:endParaRPr sz="1600"/>
          </a:p>
          <a:p>
            <a:pPr algn="just">
              <a:buNone/>
            </a:pPr>
            <a:r>
              <a:rPr sz="1600"/>
              <a:t>Прогнозный показатель количества пострадавших в результате возможных последствий совершения террористического акта на объекте (территории) принимается равным максимальному количеству единовременно пребывающих людей на объекте (территории) в рабочие дни.</a:t>
            </a:r>
            <a:endParaRPr sz="1600"/>
          </a:p>
          <a:p>
            <a:pPr algn="just">
              <a:buNone/>
            </a:pPr>
            <a:endParaRPr sz="1600"/>
          </a:p>
          <a:p>
            <a:pPr algn="just">
              <a:buNone/>
            </a:pPr>
            <a:r>
              <a:rPr sz="1600"/>
              <a:t>Прогнозный показатель возможного материального ущерба в результате возможных последствий совершения террористического акта на объекте (территории) принимается равным балансовой стоимости объекта (территории).</a:t>
            </a:r>
            <a:endParaRPr sz="1600"/>
          </a:p>
        </p:txBody>
      </p:sp>
      <p:pic>
        <p:nvPicPr>
          <p:cNvPr hidden="false" id="164" name="Picture 16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50927" y="4996574"/>
            <a:ext cx="2941760" cy="1654175"/>
          </a:xfrm>
          <a:prstGeom prst="rect">
            <a:avLst/>
          </a:prstGeom>
          <a:ln>
            <a:noFill/>
          </a:ln>
        </p:spPr>
      </p:pic>
      <p:pic>
        <p:nvPicPr>
          <p:cNvPr hidden="false" id="166" name="Picture 16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141788" y="5259388"/>
            <a:ext cx="3592512" cy="1128712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67" name="GroupShape 16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8" name="Shape 168"/>
          <p:cNvSpPr txBox="true"/>
          <p:nvPr isPhoto="false"/>
        </p:nvSpPr>
        <p:spPr>
          <a:xfrm flipH="false" flipV="false" rot="0">
            <a:off x="457200" y="900113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800"/>
              <a:t>Критические элементы </a:t>
            </a:r>
            <a:endParaRPr b="true" sz="1100"/>
          </a:p>
        </p:txBody>
      </p:sp>
      <p:sp>
        <p:nvSpPr>
          <p:cNvPr hidden="false" id="169" name="Shape 169"/>
          <p:cNvSpPr txBox="true"/>
          <p:nvPr isPhoto="false"/>
        </p:nvSpPr>
        <p:spPr>
          <a:xfrm flipH="false" flipV="false" rot="0">
            <a:off x="457200" y="1706563"/>
            <a:ext cx="7772400" cy="4325936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>
              <a:buNone/>
            </a:pPr>
            <a:r>
              <a:rPr sz="2000"/>
              <a:t>а) зоны, конструктивные и технологические элементы объекта (территории), в том числе зданий, инженерных сооружений и коммуникаций;</a:t>
            </a:r>
            <a:endParaRPr sz="2000"/>
          </a:p>
          <a:p>
            <a:pPr algn="just">
              <a:buNone/>
            </a:pPr>
            <a:endParaRPr sz="2000"/>
          </a:p>
          <a:p>
            <a:pPr algn="just">
              <a:buNone/>
            </a:pPr>
            <a:r>
              <a:rPr sz="2000"/>
              <a:t>б) элементы систем, узлы оборудования или устройств потенциально опасных установок на объекте (территории);</a:t>
            </a:r>
            <a:endParaRPr sz="2000"/>
          </a:p>
          <a:p>
            <a:pPr algn="just">
              <a:buNone/>
            </a:pPr>
            <a:endParaRPr sz="2000"/>
          </a:p>
          <a:p>
            <a:pPr algn="just">
              <a:buNone/>
            </a:pPr>
            <a:r>
              <a:rPr sz="2000"/>
              <a:t>в) места использования или хранения опасных веществ и материалов на объекте (территории);</a:t>
            </a:r>
            <a:endParaRPr sz="2000"/>
          </a:p>
          <a:p>
            <a:pPr algn="just">
              <a:buNone/>
            </a:pPr>
            <a:endParaRPr sz="2000"/>
          </a:p>
          <a:p>
            <a:pPr algn="just">
              <a:buNone/>
            </a:pPr>
            <a:r>
              <a:rPr sz="2000"/>
              <a:t>г) другие системы, элементы и коммуникации объекта (территории), необходимость защиты которых выявлена в процессе анализа их уязвимости.</a:t>
            </a:r>
            <a:endParaRPr sz="2000"/>
          </a:p>
        </p:txBody>
      </p:sp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70" name="GroupShape 1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1" name="Shape 171"/>
          <p:cNvSpPr txBox="true"/>
          <p:nvPr isPhoto="false"/>
        </p:nvSpPr>
        <p:spPr>
          <a:xfrm flipH="false" flipV="false" rot="0">
            <a:off x="457200" y="868363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>
              <a:buNone/>
            </a:pPr>
            <a:r>
              <a:rPr b="true" sz="2400"/>
              <a:t>Категории опасности объектов (территорий)</a:t>
            </a:r>
            <a:endParaRPr b="true" sz="1050"/>
          </a:p>
        </p:txBody>
      </p:sp>
      <p:graphicFrame>
        <p:nvGraphicFramePr>
          <p:cNvPr hidden="false" id="172" name="Table 172"/>
          <p:cNvGraphicFramePr/>
          <p:nvPr isPhoto="false"/>
        </p:nvGraphicFramePr>
        <p:xfrm flipH="false" flipV="false" rot="0">
          <a:off x="307975" y="1670050"/>
          <a:ext cx="7923214" cy="4953000"/>
        </p:xfrm>
        <a:graphic>
          <a:graphicData uri="http://schemas.openxmlformats.org/drawingml/2006/table">
            <a:tbl>
              <a:tblPr bandCol="false" bandRow="true" firstCol="false" firstRow="true" lastCol="false" lastRow="false">
                <a:tableStyleId>{85BE263C-DBD7-4A20-BB59-AAB30ACAA65A}</a:tableStyleId>
              </a:tblPr>
              <a:tblGrid>
                <a:gridCol w="2684627"/>
                <a:gridCol w="1292772"/>
                <a:gridCol w="1277007"/>
                <a:gridCol w="1355835"/>
                <a:gridCol w="1312973"/>
              </a:tblGrid>
              <a:tr h="367225">
                <a:tc gridSpan="1" hMerge="false" rowSpan="2" vMerge="false">
                  <a:txBody>
                    <a:bodyPr/>
                    <a:p>
                      <a:pPr algn="ctr"/>
                      <a:r>
                        <a:rPr sz="1800"/>
                        <a:t>Критерии</a:t>
                      </a:r>
                      <a:endParaRPr sz="1800"/>
                    </a:p>
                  </a:txBody>
                  <a:tcPr anchor="t" anchorCtr="false" marB="45710" marL="91435" marR="91435" marT="4571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4" hMerge="false" rowSpan="1" vMerge="false">
                  <a:txBody>
                    <a:bodyPr/>
                    <a:p>
                      <a:pPr algn="ctr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/>
                        <a:t>Категория</a:t>
                      </a:r>
                      <a:endParaRPr sz="1800"/>
                    </a:p>
                  </a:txBody>
                  <a:tcPr anchor="t" anchorCtr="false" marB="45710" marL="91435" marR="91435" marT="4571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367225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p>
                      <a:pPr algn="ctr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800">
                          <a:latin typeface="Calibri"/>
                          <a:ea typeface="Calibri"/>
                          <a:cs typeface="Calibri"/>
                        </a:rPr>
                        <a:t>Первая</a:t>
                      </a:r>
                      <a:endParaRPr b="true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45710" marL="91435" marR="91435" marT="4571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800">
                          <a:latin typeface="Calibri"/>
                          <a:ea typeface="Calibri"/>
                          <a:cs typeface="Calibri"/>
                        </a:rPr>
                        <a:t>Вторая</a:t>
                      </a:r>
                      <a:endParaRPr b="true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45710" marL="91435" marR="91435" marT="4571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800">
                          <a:latin typeface="Calibri"/>
                          <a:ea typeface="Calibri"/>
                          <a:cs typeface="Calibri"/>
                        </a:rPr>
                        <a:t>Третья</a:t>
                      </a:r>
                      <a:endParaRPr b="true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45710" marL="91435" marR="91435" marT="4571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800">
                          <a:latin typeface="Calibri"/>
                          <a:ea typeface="Calibri"/>
                          <a:cs typeface="Calibri"/>
                        </a:rPr>
                        <a:t>Четвертая</a:t>
                      </a:r>
                      <a:endParaRPr b="true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45710" marL="91435" marR="91435" marT="4571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1879587">
                <a:tc gridSpan="1" hMerge="false" rowSpan="1" vMerge="false">
                  <a:txBody>
                    <a:bodyPr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sz="1600"/>
                        <a:t>Количество терактов и попыток к их совершению в течение последних 12 месяцев в субъекте, на территории которого </a:t>
                      </a:r>
                      <a:r>
                        <a:rPr sz="1600"/>
                        <a:t>расположена </a:t>
                      </a:r>
                      <a:r>
                        <a:rPr sz="1600"/>
                        <a:t>школа</a:t>
                      </a:r>
                      <a:endParaRPr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sz="1600"/>
                        <a:t>пять и более</a:t>
                      </a:r>
                      <a:endParaRPr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sz="1600"/>
                        <a:t>от 3 до 4</a:t>
                      </a:r>
                      <a:endParaRPr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sz="1600"/>
                        <a:t>от 1 до 2</a:t>
                      </a:r>
                      <a:endParaRPr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sz="1600"/>
                        <a:t>не было</a:t>
                      </a:r>
                      <a:endParaRPr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2338963">
                <a:tc gridSpan="1" hMerge="false" rowSpan="1" vMerge="false">
                  <a:txBody>
                    <a:bodyPr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sz="1600"/>
                        <a:t>Число человек, которые могут пострадать в результате теракта</a:t>
                      </a:r>
                      <a:endParaRPr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sz="1600"/>
                        <a:t>больше 1100</a:t>
                      </a:r>
                      <a:endParaRPr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sz="1600"/>
                        <a:t>от 801 до 1100</a:t>
                      </a:r>
                      <a:endParaRPr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sz="1600"/>
                        <a:t>от 100 до 800</a:t>
                      </a:r>
                      <a:endParaRPr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sz="1600"/>
                        <a:t>меньше 100 человек</a:t>
                      </a:r>
                      <a:endParaRPr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</a:tbl>
          </a:graphicData>
        </a:graphic>
      </p:graphicFrame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73" name="GroupShape 17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4" name="Shape 174"/>
          <p:cNvSpPr txBox="true"/>
          <p:nvPr isPhoto="false"/>
        </p:nvSpPr>
        <p:spPr>
          <a:xfrm flipH="false" flipV="false" rot="0"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900"/>
              <a:t>Акт обследования и категорирования</a:t>
            </a:r>
            <a:endParaRPr b="true" sz="1200"/>
          </a:p>
        </p:txBody>
      </p:sp>
      <p:sp>
        <p:nvSpPr>
          <p:cNvPr hidden="false" id="175" name="Shape 175"/>
          <p:cNvSpPr txBox="true"/>
          <p:nvPr isPhoto="false"/>
        </p:nvSpPr>
        <p:spPr>
          <a:xfrm flipH="false" flipV="false" rot="0">
            <a:off x="1181100" y="2149475"/>
            <a:ext cx="6575425" cy="4325938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>
              <a:buNone/>
            </a:pPr>
            <a:endParaRPr sz="2000">
              <a:solidFill>
                <a:srgbClr val="898989"/>
              </a:solidFill>
            </a:endParaRPr>
          </a:p>
        </p:txBody>
      </p:sp>
      <p:pic>
        <p:nvPicPr>
          <p:cNvPr hidden="false" id="177" name="Picture 17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727200" y="1944688"/>
            <a:ext cx="5391150" cy="4171950"/>
          </a:xfrm>
          <a:prstGeom prst="rect">
            <a:avLst/>
          </a:prstGeom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</p:pic>
    </p:spTree>
  </p:cSld>
</p:sld>
</file>

<file path=ppt/slides/slide1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78" name="GroupShape 17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9" name="Shape 179"/>
          <p:cNvSpPr txBox="true"/>
          <p:nvPr isPhoto="false"/>
        </p:nvSpPr>
        <p:spPr>
          <a:xfrm flipH="false" flipV="false" rot="0">
            <a:off x="457200" y="1082675"/>
            <a:ext cx="8229600" cy="534988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Мероприятия по обеспечению антитеррористической защищенности объектов (территорий)</a:t>
            </a:r>
            <a:endParaRPr b="true" sz="2400"/>
          </a:p>
        </p:txBody>
      </p:sp>
      <p:sp>
        <p:nvSpPr>
          <p:cNvPr hidden="false" id="180" name="Shape 180"/>
          <p:cNvSpPr txBox="true"/>
          <p:nvPr isPhoto="false"/>
        </p:nvSpPr>
        <p:spPr>
          <a:xfrm flipH="false" flipV="false" rot="0">
            <a:off x="457200" y="1976438"/>
            <a:ext cx="7897813" cy="4325936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1550"/>
              <a:t>а) на воспрепятствование неправомерному проникновению на объекты (территории);</a:t>
            </a:r>
            <a:endParaRPr sz="1550"/>
          </a:p>
          <a:p>
            <a:endParaRPr sz="1550"/>
          </a:p>
          <a:p>
            <a:r>
              <a:rPr sz="1550"/>
              <a:t>б) на выявление нарушителей установленных на объектах (территориях) пропускного и </a:t>
            </a:r>
            <a:r>
              <a:rPr sz="1550"/>
              <a:t>внутриобъектового</a:t>
            </a:r>
            <a:r>
              <a:rPr sz="1550"/>
              <a:t> режимов и (или) признаков подготовки или совершения террористического акта;</a:t>
            </a:r>
            <a:endParaRPr sz="1550"/>
          </a:p>
          <a:p>
            <a:endParaRPr sz="1550"/>
          </a:p>
          <a:p>
            <a:r>
              <a:rPr sz="1550"/>
              <a:t>в) на пресечение попыток совершения террористических актов на объектах (территориях);</a:t>
            </a:r>
            <a:endParaRPr sz="1550"/>
          </a:p>
          <a:p>
            <a:endParaRPr sz="1550"/>
          </a:p>
          <a:p>
            <a:r>
              <a:rPr sz="1550"/>
              <a:t>г) на минимизацию возможных последствий совершения террористических актов на объектах (территориях) и ликвидацию угрозы их совершения;</a:t>
            </a:r>
            <a:endParaRPr sz="1550"/>
          </a:p>
          <a:p>
            <a:endParaRPr sz="1550"/>
          </a:p>
          <a:p>
            <a:r>
              <a:rPr sz="1550"/>
              <a:t>д) на обеспечение защиты служебной информации ограниченного распространения, содержащейся в паспорте безопасности и иных документах объектов (территорий), в том числе служебной информации ограниченного распространения о принимаемых мерах по антитеррористической защищенности объектов (территорий);</a:t>
            </a:r>
            <a:endParaRPr sz="1550"/>
          </a:p>
          <a:p>
            <a:endParaRPr sz="1550"/>
          </a:p>
          <a:p>
            <a:r>
              <a:rPr sz="1550"/>
              <a:t>е) на выявление и предотвращение несанкционированного проноса (провоза) и применения на объекте (территории) токсичных химикатов, отравляющих веществ и патогенных биологических агентов, в том числе при их получении посредством почтовых отправлений.</a:t>
            </a:r>
            <a:endParaRPr sz="1550"/>
          </a:p>
        </p:txBody>
      </p:sp>
    </p:spTree>
  </p:cSld>
</p:sld>
</file>

<file path=ppt/slides/slide1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81" name="GroupShape 18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2" name="Shape 182"/>
          <p:cNvSpPr txBox="true"/>
          <p:nvPr isPhoto="false"/>
        </p:nvSpPr>
        <p:spPr>
          <a:xfrm flipH="false" flipV="false" rot="0">
            <a:off x="339725" y="868363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Воспрепятствование неправомерному проникновению на объекты (территории)</a:t>
            </a:r>
            <a:endParaRPr b="true" sz="2400"/>
          </a:p>
        </p:txBody>
      </p:sp>
      <p:sp>
        <p:nvSpPr>
          <p:cNvPr hidden="false" id="183" name="Shape 183"/>
          <p:cNvSpPr txBox="true"/>
          <p:nvPr isPhoto="false"/>
        </p:nvSpPr>
        <p:spPr>
          <a:xfrm flipH="false" flipV="false" rot="0">
            <a:off x="339725" y="1841500"/>
            <a:ext cx="7953375" cy="4325938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>
                <a:solidFill>
                  <a:schemeClr val="tx1">
                    <a:lumMod val="95000"/>
                    <a:lumOff val="5000"/>
                  </a:schemeClr>
                </a:solidFill>
              </a:rPr>
              <a:t>а) разработки и реализации комплекса мер по предупреждению, выявлению и устранению причин неправомерного проникновения на объекты (территории), локализации и нейтрализации последствий их проявления;</a:t>
            </a:r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>
                <a:solidFill>
                  <a:schemeClr val="tx1">
                    <a:lumMod val="95000"/>
                    <a:lumOff val="5000"/>
                  </a:schemeClr>
                </a:solidFill>
              </a:rPr>
              <a:t>) организации и обеспечения пропускного и </a:t>
            </a:r>
            <a:r>
              <a:rPr>
                <a:solidFill>
                  <a:schemeClr val="tx1">
                    <a:lumMod val="95000"/>
                    <a:lumOff val="5000"/>
                  </a:schemeClr>
                </a:solidFill>
              </a:rPr>
              <a:t>внутриобъектового</a:t>
            </a:r>
            <a:r>
              <a:rPr>
                <a:solidFill>
                  <a:schemeClr val="tx1">
                    <a:lumMod val="95000"/>
                    <a:lumOff val="5000"/>
                  </a:schemeClr>
                </a:solidFill>
              </a:rPr>
              <a:t> режимов, контроля их функционирования;</a:t>
            </a:r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>
                <a:solidFill>
                  <a:schemeClr val="tx1">
                    <a:lumMod val="95000"/>
                    <a:lumOff val="5000"/>
                  </a:schemeClr>
                </a:solidFill>
              </a:rPr>
              <a:t>) своевременного предупреждения, выявления и пресечения действий лиц, направленных на совершение террористического акта;</a:t>
            </a:r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>
                <a:solidFill>
                  <a:schemeClr val="tx1">
                    <a:lumMod val="95000"/>
                    <a:lumOff val="5000"/>
                  </a:schemeClr>
                </a:solidFill>
              </a:rPr>
              <a:t>г) обеспечения охраны объектов (территорий) и оснащения объектов (территорий) инженерно-техническими средствами и системами охраны;</a:t>
            </a:r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sz="12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</p:sld>
</file>

<file path=ppt/slides/slide1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84" name="GroupShape 18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5" name="Shape 185"/>
          <p:cNvSpPr txBox="true"/>
          <p:nvPr isPhoto="false"/>
        </p:nvSpPr>
        <p:spPr>
          <a:xfrm flipH="false" flipV="false" rot="0">
            <a:off x="457200" y="868363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Воспрепятствование неправомерному проникновению на объекты (территории)</a:t>
            </a:r>
            <a:endParaRPr b="true" sz="2400"/>
          </a:p>
        </p:txBody>
      </p:sp>
      <p:sp>
        <p:nvSpPr>
          <p:cNvPr hidden="false" id="186" name="Shape 186"/>
          <p:cNvSpPr txBox="true"/>
          <p:nvPr isPhoto="false"/>
        </p:nvSpPr>
        <p:spPr>
          <a:xfrm flipH="false" flipV="false" rot="0">
            <a:off x="336550" y="1831975"/>
            <a:ext cx="8013700" cy="4203700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160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sz="1600">
                <a:solidFill>
                  <a:schemeClr val="tx1">
                    <a:lumMod val="95000"/>
                    <a:lumOff val="5000"/>
                  </a:schemeClr>
                </a:solidFill>
              </a:rPr>
              <a:t>) заключения договоров аренды, безвозмездного пользования и иных договоров пользования имуществом с обязательным включением пунктов, дающих право должностным лицам, осуществляющим руководство деятельностью работников объектов (территорий), контролировать целевое использование арендуемых (используемых) площадей с возможностью расторжения указанных договоров при нецелевом использовании объектов (территорий);</a:t>
            </a:r>
            <a:endParaRPr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sz="1600">
                <a:solidFill>
                  <a:schemeClr val="tx1">
                    <a:lumMod val="95000"/>
                    <a:lumOff val="5000"/>
                  </a:schemeClr>
                </a:solidFill>
              </a:rPr>
              <a:t>е) организации обеспечения информационной безопасности, разработки и реализации мер, исключающих несанкционированный доступ к информационным ресурсам объектов (территорий);</a:t>
            </a:r>
            <a:endParaRPr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sz="1600">
                <a:solidFill>
                  <a:schemeClr val="tx1">
                    <a:lumMod val="95000"/>
                    <a:lumOff val="5000"/>
                  </a:schemeClr>
                </a:solidFill>
              </a:rPr>
              <a:t>ж) осуществления контроля за выполнением мероприятий по обеспечению антитеррористической защищенности объектов (территорий);</a:t>
            </a:r>
            <a:endParaRPr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sz="1600">
                <a:solidFill>
                  <a:schemeClr val="tx1">
                    <a:lumMod val="95000"/>
                    <a:lumOff val="5000"/>
                  </a:schemeClr>
                </a:solidFill>
              </a:rPr>
              <a:t>з) организации индивидуальной работы с работниками объектов (территорий) по вопросам противодействия идеологии терроризма и экстремизма в образовательной деятельности.</a:t>
            </a:r>
            <a:endParaRPr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</p:sld>
</file>

<file path=ppt/slides/slide1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87" name="GroupShape 18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8" name="Shape 188"/>
          <p:cNvSpPr txBox="true"/>
          <p:nvPr isPhoto="false"/>
        </p:nvSpPr>
        <p:spPr>
          <a:xfrm flipH="false" flipV="false" rot="0">
            <a:off x="457200" y="1135063"/>
            <a:ext cx="78359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Пресечение попыток совершения террористических актов на объектах (территориях)</a:t>
            </a:r>
            <a:endParaRPr b="true" sz="2400"/>
          </a:p>
        </p:txBody>
      </p:sp>
      <p:sp>
        <p:nvSpPr>
          <p:cNvPr hidden="false" id="189" name="Shape 189"/>
          <p:cNvSpPr txBox="true"/>
          <p:nvPr isPhoto="false"/>
        </p:nvSpPr>
        <p:spPr>
          <a:xfrm flipH="false" flipV="false" rot="0">
            <a:off x="339725" y="2149475"/>
            <a:ext cx="7953375" cy="4325938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buNone/>
            </a:pPr>
            <a:r>
              <a:rPr sz="2000"/>
              <a:t>а) организации и обеспечения пропускного и внутриобъектового режимов на объектах (территориях);</a:t>
            </a:r>
            <a:endParaRPr sz="2000"/>
          </a:p>
          <a:p>
            <a:pPr>
              <a:buNone/>
            </a:pPr>
            <a:endParaRPr sz="1400"/>
          </a:p>
          <a:p>
            <a:pPr>
              <a:buNone/>
            </a:pPr>
            <a:r>
              <a:rPr sz="2000"/>
              <a:t>б) своевременного выявления фактов нарушения пропускного режима, попыток вноса (ввоза) и проноса (провоза) запрещенных предметов (взрывчатых веществ, оружия, боеприпасов, наркотических и других опасных предметов и веществ) на объекты (территории);</a:t>
            </a:r>
            <a:endParaRPr sz="2000"/>
          </a:p>
          <a:p>
            <a:pPr>
              <a:buNone/>
            </a:pPr>
            <a:endParaRPr sz="1400"/>
          </a:p>
          <a:p>
            <a:pPr>
              <a:buNone/>
            </a:pPr>
            <a:r>
              <a:rPr sz="2000"/>
              <a:t>в) организации санкционированного допуска на объекты (территории) посетителей и автотранспортных средств;</a:t>
            </a:r>
            <a:endParaRPr sz="2000"/>
          </a:p>
          <a:p>
            <a:pPr>
              <a:buNone/>
            </a:pPr>
            <a:endParaRPr sz="1400"/>
          </a:p>
          <a:p>
            <a:pPr>
              <a:buNone/>
            </a:pPr>
            <a:r>
              <a:rPr sz="2000"/>
              <a:t>г) поддержания в исправном состоянии инженерно-технических средств и систем охраны, обеспечения бесперебойной и устойчивой связи на объектах (территориях);</a:t>
            </a:r>
            <a:endParaRPr sz="2000"/>
          </a:p>
          <a:p>
            <a:pPr>
              <a:buNone/>
            </a:pPr>
            <a:endParaRPr sz="2000"/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03" name="GroupShape 10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4" name="Shape 104"/>
          <p:cNvSpPr txBox="true"/>
          <p:nvPr isPhoto="false"/>
        </p:nvSpPr>
        <p:spPr>
          <a:xfrm flipH="false" flipV="false" rot="0">
            <a:off x="457200" y="914400"/>
            <a:ext cx="8229600" cy="534988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>
              <a:buNone/>
            </a:pPr>
            <a:r>
              <a:rPr b="true" sz="2400"/>
              <a:t>Основные вопросы, которые будут рассмотрены </a:t>
            </a:r>
            <a:endParaRPr b="true" sz="2400"/>
          </a:p>
          <a:p>
            <a:pPr algn="ctr">
              <a:buNone/>
            </a:pPr>
            <a:r>
              <a:rPr b="true" sz="2400"/>
              <a:t>в ходе </a:t>
            </a:r>
            <a:r>
              <a:rPr b="true" sz="2400"/>
              <a:t>:</a:t>
            </a:r>
            <a:r>
              <a:rPr b="true" sz="2400"/>
              <a:t> </a:t>
            </a:r>
            <a:endParaRPr b="true" sz="1050"/>
          </a:p>
        </p:txBody>
      </p:sp>
      <p:sp>
        <p:nvSpPr>
          <p:cNvPr hidden="false" id="105" name="Shape 105"/>
          <p:cNvSpPr txBox="false"/>
          <p:nvPr isPhoto="false"/>
        </p:nvSpPr>
        <p:spPr>
          <a:xfrm flipH="false" flipV="false" rot="0">
            <a:off x="457200" y="2232025"/>
            <a:ext cx="7629525" cy="2862263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>
            <a:spAutoFit/>
          </a:bodyPr>
          <a:p>
            <a:pPr algn="l"/>
            <a:r>
              <a:rPr b="true"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Антитеррористическая защищенность образовательных организаций. </a:t>
            </a:r>
            <a:endParaRPr b="true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endParaRPr b="true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 b="true"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Требования и порядок их реализации. Паспорт безопасности. </a:t>
            </a:r>
            <a:endParaRPr b="true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endParaRPr b="true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 b="true"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Порядок действий в чрезвычайных ситуациях. </a:t>
            </a:r>
            <a:endParaRPr b="true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endParaRPr b="true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 b="true"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Порядок разработки и применения Плана действий по предупреждению и ликвидации ЧС</a:t>
            </a:r>
            <a:endParaRPr b="true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2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90" name="GroupShape 19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1" name="Shape 191"/>
          <p:cNvSpPr txBox="true"/>
          <p:nvPr isPhoto="false"/>
        </p:nvSpPr>
        <p:spPr>
          <a:xfrm flipH="false" flipV="false" rot="0">
            <a:off x="457200" y="914400"/>
            <a:ext cx="7724775" cy="534988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Пресечение попыток совершения террористических актов на объектах (территориях)</a:t>
            </a:r>
            <a:endParaRPr b="true" sz="2400"/>
          </a:p>
        </p:txBody>
      </p:sp>
      <p:sp>
        <p:nvSpPr>
          <p:cNvPr hidden="false" id="192" name="Shape 192"/>
          <p:cNvSpPr txBox="true"/>
          <p:nvPr isPhoto="false"/>
        </p:nvSpPr>
        <p:spPr>
          <a:xfrm flipH="false" flipV="false" rot="0">
            <a:off x="339725" y="1739900"/>
            <a:ext cx="7975600" cy="4325938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buNone/>
            </a:pPr>
            <a:r>
              <a:rPr sz="1600"/>
              <a:t>д) исключения фактов бесконтрольного пребывания на объектах (территориях) посторонних лиц и нахождения транспортных средств на объектах (территориях) или в непосредственной близости от них;</a:t>
            </a:r>
            <a:endParaRPr sz="1600"/>
          </a:p>
          <a:p>
            <a:pPr>
              <a:buNone/>
            </a:pPr>
            <a:endParaRPr sz="700"/>
          </a:p>
          <a:p>
            <a:pPr>
              <a:buNone/>
            </a:pPr>
            <a:r>
              <a:rPr sz="1600"/>
              <a:t>е) организации круглосуточных охранных мероприятий, обеспечения ежедневного обхода и осмотра уязвимых мест и участков объектов (территорий), а также периодической проверки (обхода и осмотра) зданий (строений, сооружений) и территории со складскими и подсобными помещениями;</a:t>
            </a:r>
            <a:endParaRPr sz="1600"/>
          </a:p>
          <a:p>
            <a:pPr>
              <a:buNone/>
            </a:pPr>
            <a:endParaRPr sz="700"/>
          </a:p>
          <a:p>
            <a:pPr>
              <a:buNone/>
            </a:pPr>
            <a:r>
              <a:rPr sz="1600"/>
              <a:t>ж) осуществления контроля за состоянием помещений, используемых для проведения мероприятий с массовым пребыванием людей;</a:t>
            </a:r>
            <a:endParaRPr sz="1600"/>
          </a:p>
          <a:p>
            <a:pPr>
              <a:buNone/>
            </a:pPr>
            <a:endParaRPr sz="700"/>
          </a:p>
          <a:p>
            <a:pPr>
              <a:buNone/>
            </a:pPr>
            <a:r>
              <a:rPr sz="1600"/>
              <a:t>з) организации взаимодействия с территориальными органами безопасности, территориальными органами Министерства внутренних дел Российской Федерации и территориальными органами Федеральной службы войск национальной гвардии Российской Федерации (подразделениями вневедомственной охраны войск национальной гвардии Российской Федерации) по вопросам противодействия терроризму и экстремизму.</a:t>
            </a:r>
            <a:endParaRPr sz="1600"/>
          </a:p>
        </p:txBody>
      </p:sp>
    </p:spTree>
  </p:cSld>
</p:sld>
</file>

<file path=ppt/slides/slide2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93" name="GroupShape 19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4" name="Shape 194"/>
          <p:cNvSpPr txBox="true"/>
          <p:nvPr isPhoto="false"/>
        </p:nvSpPr>
        <p:spPr>
          <a:xfrm flipH="false" flipV="false" rot="0">
            <a:off x="457200" y="1135063"/>
            <a:ext cx="782955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Минимизация возможных последствий и ликвидация угрозы террористических актов на объектах (территориях)</a:t>
            </a:r>
            <a:endParaRPr b="true" sz="2400"/>
          </a:p>
        </p:txBody>
      </p:sp>
      <p:sp>
        <p:nvSpPr>
          <p:cNvPr hidden="false" id="195" name="Shape 195"/>
          <p:cNvSpPr txBox="true"/>
          <p:nvPr isPhoto="false"/>
        </p:nvSpPr>
        <p:spPr>
          <a:xfrm flipH="false" flipV="false" rot="0">
            <a:off x="339725" y="2149475"/>
            <a:ext cx="8015288" cy="4325938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1300"/>
              <a:t>а) своевременного выявления и незамедлительного доведения информации об угрозе совершения или о совершении террористического акта до территориального органа безопасности, территориального органа Министерства внутренних дел Российской Федерации и территориального органа Федеральной службы войск национальной гвардии Российской Федерации (подразделения вневедомственной охраны войск национальной гвардии Российской Федерации);</a:t>
            </a:r>
            <a:endParaRPr sz="1300"/>
          </a:p>
          <a:p>
            <a:endParaRPr sz="800"/>
          </a:p>
          <a:p>
            <a:r>
              <a:rPr sz="1300"/>
              <a:t>б) разработки порядка эвакуации работников, обучающихся и иных лиц, находящихся на объекте (территории), в случае получения информации об угрозе совершения или о совершении террористического акта;</a:t>
            </a:r>
            <a:endParaRPr sz="1300"/>
          </a:p>
          <a:p>
            <a:endParaRPr sz="800"/>
          </a:p>
          <a:p>
            <a:r>
              <a:rPr sz="1300"/>
              <a:t>в) обучения работников объекта (территории) действиям в условиях угрозы совершения или при совершении террористического акта;</a:t>
            </a:r>
            <a:endParaRPr sz="1300"/>
          </a:p>
          <a:p>
            <a:endParaRPr sz="800"/>
          </a:p>
          <a:p>
            <a:r>
              <a:rPr sz="1300"/>
              <a:t>г) проведения учений, тренировок по безопасной и своевременной эвакуации работников, обучающихся и иных лиц, находящихся на объекте (территории), при получении информации об угрозе совершения террористического акта либо о его совершении;</a:t>
            </a:r>
            <a:endParaRPr sz="1300"/>
          </a:p>
          <a:p>
            <a:endParaRPr sz="800"/>
          </a:p>
          <a:p>
            <a:r>
              <a:rPr sz="1300"/>
              <a:t>д) обеспечения технических возможностей эвакуации, а также своевременного оповещения работников, обучающихся и иных лиц, находящихся на объекте (территории), о порядке беспрепятственной и безопасной эвакуации из зданий (сооружений);</a:t>
            </a:r>
            <a:endParaRPr sz="1300"/>
          </a:p>
          <a:p>
            <a:endParaRPr sz="800"/>
          </a:p>
          <a:p>
            <a:r>
              <a:rPr sz="1300"/>
              <a:t>е) проведения занятий с работниками объектов (территорий) по минимизации морально-психологических последствий совершения террористического акта.</a:t>
            </a:r>
            <a:endParaRPr sz="1300"/>
          </a:p>
        </p:txBody>
      </p:sp>
    </p:spTree>
  </p:cSld>
</p:sld>
</file>

<file path=ppt/slides/slide2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96" name="GroupShape 19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7" name="Shape 197"/>
          <p:cNvSpPr txBox="true"/>
          <p:nvPr isPhoto="false"/>
        </p:nvSpPr>
        <p:spPr>
          <a:xfrm flipH="false" flipV="false" rot="0"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Обеспечение защиты служебной информации ограниченного распространения</a:t>
            </a:r>
            <a:endParaRPr b="true" sz="2400"/>
          </a:p>
        </p:txBody>
      </p:sp>
      <p:sp>
        <p:nvSpPr>
          <p:cNvPr hidden="false" id="198" name="Shape 198"/>
          <p:cNvSpPr txBox="true"/>
          <p:nvPr isPhoto="false"/>
        </p:nvSpPr>
        <p:spPr>
          <a:xfrm flipH="false" flipV="false" rot="0">
            <a:off x="339725" y="1928813"/>
            <a:ext cx="8001000" cy="4325936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buNone/>
            </a:pPr>
            <a:r>
              <a:rPr sz="1500"/>
              <a:t>а) определения должностных лиц, ответственных за хранение паспорта безопасности объекта (территории) и иных документов объекта (территории), в том числе служебной информации ограниченного распространения о принимаемых мерах по его антитеррористической защищенности;</a:t>
            </a:r>
            <a:endParaRPr sz="1500"/>
          </a:p>
          <a:p>
            <a:pPr>
              <a:buNone/>
            </a:pPr>
            <a:endParaRPr sz="800"/>
          </a:p>
          <a:p>
            <a:pPr>
              <a:buNone/>
            </a:pPr>
            <a:r>
              <a:rPr sz="1500"/>
              <a:t>б) определения должностных лиц, имеющих право доступа к служебной информации ограниченного распространения, содержащейся в паспорте безопасности объекта (территории) и иных документах объекта (территории), в том числе служебной информации ограниченного распространения о принимаемых мерах по его антитеррористической защищенности;</a:t>
            </a:r>
            <a:endParaRPr sz="1500"/>
          </a:p>
          <a:p>
            <a:pPr>
              <a:buNone/>
            </a:pPr>
            <a:endParaRPr sz="800"/>
          </a:p>
          <a:p>
            <a:pPr>
              <a:buNone/>
            </a:pPr>
            <a:r>
              <a:rPr sz="1500"/>
              <a:t>в) осуществления мер по выявлению и предупреждению возможных каналов утечки служебной информации ограниченного распространения, содержащейся в паспорте безопасности объекта (территории) и иных документах объекта (территории), в том числе служебной информации ограниченного распространения о принимаемых мерах по его антитеррористической защищенности;</a:t>
            </a:r>
            <a:endParaRPr sz="1500"/>
          </a:p>
          <a:p>
            <a:pPr>
              <a:buNone/>
            </a:pPr>
            <a:endParaRPr sz="800"/>
          </a:p>
          <a:p>
            <a:pPr>
              <a:buNone/>
            </a:pPr>
            <a:r>
              <a:rPr sz="1500"/>
              <a:t>г) подготовки и переподготовки должностных лиц по вопросам работы со служебной информацией ограниченного распространения, содержащейся в паспорте безопасности объекта (территории), и служебной информацией ограниченного распространения об антитеррористической защищенности объекта (территории).</a:t>
            </a:r>
            <a:endParaRPr sz="1500"/>
          </a:p>
        </p:txBody>
      </p:sp>
    </p:spTree>
  </p:cSld>
</p:sld>
</file>

<file path=ppt/slides/slide2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99" name="GroupShape 19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0" name="Shape 200"/>
          <p:cNvSpPr txBox="true"/>
          <p:nvPr isPhoto="false"/>
        </p:nvSpPr>
        <p:spPr>
          <a:xfrm flipH="false" flipV="false" rot="0">
            <a:off x="339725" y="868363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Мероприятия для объектов отнесенных </a:t>
            </a:r>
            <a:endParaRPr b="true" sz="2400"/>
          </a:p>
          <a:p>
            <a:pPr algn="ctr"/>
            <a:r>
              <a:rPr b="true" sz="2400"/>
              <a:t>к 4 категории опасности</a:t>
            </a:r>
            <a:endParaRPr b="true" sz="2400"/>
          </a:p>
        </p:txBody>
      </p:sp>
      <p:sp>
        <p:nvSpPr>
          <p:cNvPr hidden="false" id="201" name="Shape 201"/>
          <p:cNvSpPr txBox="true"/>
          <p:nvPr isPhoto="false"/>
        </p:nvSpPr>
        <p:spPr>
          <a:xfrm flipH="false" flipV="false" rot="0">
            <a:off x="339725" y="1676400"/>
            <a:ext cx="7985125" cy="4325938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1300"/>
              <a:t>а) назначение должностных лиц, ответственных за проведение мероприятий по обеспечению антитеррористической защищенности объектов (территорий) и организации взаимодействия с территориальными органами безопасности, территориальными органами Министерства внутренних дел Российской Федерации и территориальными органами Федеральной службы войск национальной гвардии Российской Федерации (подразделениями вневедомственной охраны войск национальной гвардии Российской Федерации);</a:t>
            </a:r>
            <a:endParaRPr sz="1300"/>
          </a:p>
          <a:p>
            <a:endParaRPr sz="1300"/>
          </a:p>
          <a:p>
            <a:r>
              <a:rPr sz="1300"/>
              <a:t>б) разработка планов эвакуации работников, обучающихся и иных лиц, находящихся на объекте (территории), в случае получения информации об угрозе совершения или о совершении террористического акта;</a:t>
            </a:r>
            <a:endParaRPr sz="1300"/>
          </a:p>
          <a:p>
            <a:endParaRPr sz="1300"/>
          </a:p>
          <a:p>
            <a:r>
              <a:rPr sz="1300"/>
              <a:t>в) обеспечение пропускного и внутриобъектового режимов и осуществление контроля за их функционированием;</a:t>
            </a:r>
            <a:endParaRPr sz="1300"/>
          </a:p>
          <a:p>
            <a:r>
              <a:rPr sz="1300"/>
              <a:t>г) оснащение объектов (территорий) системами передачи тревожных сообщений в подразделения войск национальной гвардии Российской Федерации или в систему обеспечения вызова экстренных оперативных служб по единому номеру "112" и поддержание их в исправном состоянии;</a:t>
            </a:r>
            <a:endParaRPr sz="1300"/>
          </a:p>
          <a:p>
            <a:endParaRPr sz="1300"/>
          </a:p>
          <a:p>
            <a:r>
              <a:rPr sz="1300"/>
              <a:t>д) оборудование объектов (территорий) системами оповещения и управления эвакуацией либо автономными системами (средствами) экстренного оповещения работников, обучающихся и иных лиц, находящихся на объекте (территории), о потенциальной угрозе возникновения или о возникновении чрезвычайной ситуации;</a:t>
            </a:r>
            <a:endParaRPr sz="1300"/>
          </a:p>
          <a:p>
            <a:endParaRPr sz="1300"/>
          </a:p>
          <a:p>
            <a:r>
              <a:rPr sz="1300"/>
              <a:t>е) проведение с работниками объектов (территорий) практических занятий и инструктажа о порядке действий при обнаружении на объектах (территориях) посторонних лиц и подозрительных предметов, а также при угрозе совершения террористического акта;</a:t>
            </a:r>
            <a:endParaRPr sz="1300"/>
          </a:p>
        </p:txBody>
      </p:sp>
    </p:spTree>
  </p:cSld>
</p:sld>
</file>

<file path=ppt/slides/slide2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02" name="GroupShape 20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3" name="Shape 203"/>
          <p:cNvSpPr txBox="true"/>
          <p:nvPr isPhoto="false"/>
        </p:nvSpPr>
        <p:spPr>
          <a:xfrm flipH="false" flipV="false" rot="0">
            <a:off x="339725" y="992188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Мероприятия для объектов отнесенных </a:t>
            </a:r>
            <a:endParaRPr b="true" sz="2400"/>
          </a:p>
          <a:p>
            <a:pPr algn="ctr"/>
            <a:r>
              <a:rPr b="true" sz="2400"/>
              <a:t>к 4 категории опасности</a:t>
            </a:r>
            <a:endParaRPr b="true" sz="2400"/>
          </a:p>
        </p:txBody>
      </p:sp>
      <p:sp>
        <p:nvSpPr>
          <p:cNvPr hidden="false" id="204" name="Shape 204"/>
          <p:cNvSpPr txBox="true"/>
          <p:nvPr isPhoto="false"/>
        </p:nvSpPr>
        <p:spPr>
          <a:xfrm flipH="false" flipV="false" rot="0">
            <a:off x="339725" y="1687513"/>
            <a:ext cx="7921625" cy="4208461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1300"/>
              <a:t>ж) периодический обход и осмотр объектов (территорий), их помещений, систем подземных коммуникаций, стоянок транспорта, а также периодическая проверка складских помещений;</a:t>
            </a:r>
            <a:endParaRPr sz="1300"/>
          </a:p>
          <a:p>
            <a:endParaRPr sz="800"/>
          </a:p>
          <a:p>
            <a:r>
              <a:rPr sz="1300"/>
              <a:t>з) проведение учений и тренировок по реализации планов обеспечения антитеррористической защищенности объектов (территорий);</a:t>
            </a:r>
            <a:endParaRPr sz="1300"/>
          </a:p>
          <a:p>
            <a:endParaRPr sz="800"/>
          </a:p>
          <a:p>
            <a:r>
              <a:rPr sz="1300"/>
              <a:t>и) исключение бесконтрольного пребывания на объекте (территории) посторонних лиц и нахождения транспортных средств, в том числе в непосредственной близости от объекта (территории);</a:t>
            </a:r>
            <a:endParaRPr sz="1300"/>
          </a:p>
          <a:p>
            <a:endParaRPr sz="800"/>
          </a:p>
          <a:p>
            <a:r>
              <a:rPr sz="1300"/>
              <a:t>к) осуществление мероприятий по информационной безопасности, обеспечивающих защиту от несанкционированного доступа к информационным ресурсам объектов (территорий);</a:t>
            </a:r>
            <a:endParaRPr sz="1300"/>
          </a:p>
          <a:p>
            <a:endParaRPr sz="800"/>
          </a:p>
          <a:p>
            <a:r>
              <a:rPr sz="1300"/>
              <a:t>л) размещение на объектах (территориях) наглядных пособий, содержащих информацию о порядке действий работников, обучающихся и иных лиц, находящихся на объекте (территории), при обнаружении подозрительных лиц или предметов на объектах (территориях), поступлении информации об угрозе совершения или о совершении террористических актов на объектах (территориях), а также плана эвакуации при возникновении чрезвычайных ситуаций, номеров телефонов аварийно-спасательных служб, территориальных органов безопасности и территориальных органов Федеральной службы войск национальной гвардии Российской Федерации (подразделений вневедомственной охраны войск национальной гвардии Российской Федерации);</a:t>
            </a:r>
            <a:endParaRPr sz="1300"/>
          </a:p>
          <a:p>
            <a:endParaRPr sz="800"/>
          </a:p>
          <a:p>
            <a:r>
              <a:rPr sz="1300"/>
              <a:t>м) оснащение объектов (территорий) системой наружного освещения;</a:t>
            </a:r>
            <a:endParaRPr sz="1300"/>
          </a:p>
          <a:p>
            <a:endParaRPr sz="800"/>
          </a:p>
          <a:p>
            <a:r>
              <a:rPr sz="1300"/>
              <a:t>н) организация взаимодействия с территориальными органами безопасности и территориальными органами Федеральной службы войск национальной гвардии Российской Федерации (подразделениями вневедомственной охраны войск национальной гвардии Российской Федерации).</a:t>
            </a:r>
            <a:endParaRPr sz="1300"/>
          </a:p>
        </p:txBody>
      </p:sp>
    </p:spTree>
  </p:cSld>
</p:sld>
</file>

<file path=ppt/slides/slide2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05" name="GroupShape 20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6" name="Shape 206"/>
          <p:cNvSpPr txBox="true"/>
          <p:nvPr isPhoto="false"/>
        </p:nvSpPr>
        <p:spPr>
          <a:xfrm flipH="false" flipV="false" rot="0">
            <a:off x="339725" y="1135063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Мероприятия для объектов отнесенных </a:t>
            </a:r>
            <a:endParaRPr b="true" sz="2400"/>
          </a:p>
          <a:p>
            <a:pPr algn="ctr"/>
            <a:r>
              <a:rPr b="true" sz="2400"/>
              <a:t>к 3 категории опасности</a:t>
            </a:r>
            <a:endParaRPr b="true" sz="2400"/>
          </a:p>
        </p:txBody>
      </p:sp>
      <p:sp>
        <p:nvSpPr>
          <p:cNvPr hidden="false" id="207" name="Shape 207"/>
          <p:cNvSpPr txBox="true"/>
          <p:nvPr isPhoto="false"/>
        </p:nvSpPr>
        <p:spPr>
          <a:xfrm flipH="false" flipV="false" rot="0">
            <a:off x="339725" y="2149475"/>
            <a:ext cx="7953375" cy="4325938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1600"/>
              <a:t>а) оснащение объектов (территорий) системами видеонаблюдения, охранной сигнализации;</a:t>
            </a:r>
            <a:endParaRPr sz="1600"/>
          </a:p>
          <a:p>
            <a:endParaRPr sz="800"/>
          </a:p>
          <a:p>
            <a:r>
              <a:rPr sz="1600"/>
              <a:t>б) обеспечение охраны объектов (территорий) сотрудниками частных охранных организаций, подразделениями вневедомственной охраны войск национальной гвардии Российской Федерации, военизированными и сторожевыми подразделениями организации, подведомственной Федеральной службе войск национальной гвардии Российской Федерации, или подразделениями ведомственной охраны федеральных органов исполнительной власти, имеющих право на создание ведомственной охраны;</a:t>
            </a:r>
            <a:endParaRPr sz="1600"/>
          </a:p>
          <a:p>
            <a:endParaRPr sz="800"/>
          </a:p>
          <a:p>
            <a:r>
              <a:rPr sz="1600"/>
              <a:t>в) оборудование на 1-м этаже помещения для охраны с установкой в нем систем видеонаблюдения, охранной сигнализации и средств передачи тревожных сообщений в подразделения войск национальной гвардии Российской Федерации (подразделения вневедомственной охраны войск национальной гвардии Российской Федерации);</a:t>
            </a:r>
            <a:endParaRPr sz="1600"/>
          </a:p>
          <a:p>
            <a:endParaRPr sz="800"/>
          </a:p>
          <a:p>
            <a:r>
              <a:rPr sz="1600"/>
              <a:t>г) оборудование основных входов в здания, входящие в состав объектов (территорий), контрольно-пропускными пунктами (постами охраны);</a:t>
            </a:r>
            <a:endParaRPr sz="1600"/>
          </a:p>
          <a:p>
            <a:endParaRPr sz="800"/>
          </a:p>
          <a:p>
            <a:r>
              <a:rPr sz="1600"/>
              <a:t>д) оснащение объектов (территорий) стационарными или ручными металлоискателями.</a:t>
            </a:r>
            <a:endParaRPr sz="1600"/>
          </a:p>
        </p:txBody>
      </p:sp>
    </p:spTree>
  </p:cSld>
</p:sld>
</file>

<file path=ppt/slides/slide2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08" name="GroupShape 20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9" name="Shape 209"/>
          <p:cNvSpPr txBox="true"/>
          <p:nvPr isPhoto="false"/>
        </p:nvSpPr>
        <p:spPr>
          <a:xfrm flipH="false" flipV="false" rot="0"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000"/>
              <a:t>Мероприятия для объектов отнесенных к </a:t>
            </a:r>
            <a:endParaRPr b="true" sz="2000"/>
          </a:p>
          <a:p>
            <a:pPr algn="ctr"/>
            <a:r>
              <a:rPr b="true" sz="2000"/>
              <a:t>2 категории опасности</a:t>
            </a:r>
            <a:endParaRPr b="true" sz="2000"/>
          </a:p>
        </p:txBody>
      </p:sp>
      <p:sp>
        <p:nvSpPr>
          <p:cNvPr hidden="false" id="210" name="Shape 210"/>
          <p:cNvSpPr txBox="true"/>
          <p:nvPr isPhoto="false"/>
        </p:nvSpPr>
        <p:spPr>
          <a:xfrm flipH="false" flipV="false" rot="0">
            <a:off x="339725" y="1897063"/>
            <a:ext cx="7937500" cy="4471986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buNone/>
            </a:pPr>
            <a:r>
              <a:t>а) оборудование объектов (территорий) системой контроля и управления доступом;</a:t>
            </a:r>
          </a:p>
          <a:p>
            <a:pPr>
              <a:buNone/>
            </a:pPr>
          </a:p>
          <a:p>
            <a:pPr>
              <a:buNone/>
            </a:pPr>
            <a:r>
              <a:t>б) оснащение въездов на объект (территорию) воротами, обеспечивающими жесткую фиксацию их створок в закрытом положении.</a:t>
            </a:r>
          </a:p>
          <a:p>
            <a:pPr>
              <a:buNone/>
            </a:pPr>
          </a:p>
          <a:p>
            <a:pPr>
              <a:buNone/>
            </a:pPr>
          </a:p>
          <a:p>
            <a:pPr>
              <a:buNone/>
            </a:pPr>
            <a:endParaRPr sz="900"/>
          </a:p>
          <a:p>
            <a:pPr>
              <a:buNone/>
            </a:pPr>
          </a:p>
          <a:p>
            <a:pPr>
              <a:buNone/>
            </a:pPr>
            <a:r>
              <a:t>а) оборудование контрольно-пропускных пунктов при входе (въезде) на прилегающую территорию объекта (территории);</a:t>
            </a:r>
          </a:p>
          <a:p>
            <a:pPr>
              <a:buNone/>
            </a:pPr>
          </a:p>
          <a:p>
            <a:pPr>
              <a:buNone/>
            </a:pPr>
            <a:r>
              <a:t>б) оснащение въездов на объект (территорию) средствами снижения скорости и (или) противотаранными устройствами.</a:t>
            </a:r>
          </a:p>
          <a:p>
            <a:pPr>
              <a:buNone/>
            </a:pPr>
          </a:p>
        </p:txBody>
      </p:sp>
      <p:sp>
        <p:nvSpPr>
          <p:cNvPr hidden="false" id="211" name="Shape 211"/>
          <p:cNvSpPr txBox="true"/>
          <p:nvPr isPhoto="false"/>
        </p:nvSpPr>
        <p:spPr>
          <a:xfrm flipH="false" flipV="false" rot="0">
            <a:off x="441325" y="3859213"/>
            <a:ext cx="8229600" cy="403225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000"/>
              <a:t>Мероприятия для объектов отнесенных к </a:t>
            </a:r>
            <a:endParaRPr b="true" sz="2000"/>
          </a:p>
          <a:p>
            <a:pPr algn="ctr"/>
            <a:r>
              <a:rPr b="true" sz="2000"/>
              <a:t>1 категории опасности</a:t>
            </a:r>
            <a:endParaRPr b="true" sz="2000"/>
          </a:p>
        </p:txBody>
      </p:sp>
    </p:spTree>
  </p:cSld>
</p:sld>
</file>

<file path=ppt/slides/slide2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12" name="GroupShape 2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3" name="Shape 213"/>
          <p:cNvSpPr txBox="true"/>
          <p:nvPr isPhoto="false"/>
        </p:nvSpPr>
        <p:spPr>
          <a:xfrm flipH="false" flipV="false" rot="0">
            <a:off x="428625" y="1192213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Технические системы защиты по категории опасности</a:t>
            </a:r>
            <a:endParaRPr b="true" sz="2400"/>
          </a:p>
        </p:txBody>
      </p:sp>
      <p:graphicFrame>
        <p:nvGraphicFramePr>
          <p:cNvPr hidden="false" id="214" name="Table 214"/>
          <p:cNvGraphicFramePr/>
          <p:nvPr isPhoto="false"/>
        </p:nvGraphicFramePr>
        <p:xfrm flipH="false" flipV="false" rot="0">
          <a:off x="292100" y="2079625"/>
          <a:ext cx="7923215" cy="3867150"/>
        </p:xfrm>
        <a:graphic>
          <a:graphicData uri="http://schemas.openxmlformats.org/drawingml/2006/table">
            <a:tbl>
              <a:tblPr bandCol="false" bandRow="true" firstCol="false" firstRow="true" lastCol="false" lastRow="false">
                <a:tableStyleId>{85BE263C-DBD7-4A20-BB59-AAB30ACAA65A}</a:tableStyleId>
              </a:tblPr>
              <a:tblGrid>
                <a:gridCol w="1189749"/>
                <a:gridCol w="1324303"/>
                <a:gridCol w="851337"/>
                <a:gridCol w="1049865"/>
                <a:gridCol w="876990"/>
                <a:gridCol w="876990"/>
                <a:gridCol w="876990"/>
                <a:gridCol w="876990"/>
              </a:tblGrid>
              <a:tr h="367237">
                <a:tc gridSpan="1" hMerge="false" rowSpan="2" vMerge="false">
                  <a:txBody>
                    <a:bodyPr/>
                    <a:p>
                      <a:pPr algn="ctr"/>
                      <a:r>
                        <a:rPr sz="1500"/>
                        <a:t>Категория опасности</a:t>
                      </a:r>
                      <a:endParaRPr sz="1500"/>
                    </a:p>
                  </a:txBody>
                  <a:tcPr anchor="t" anchorCtr="false" marB="45711" marL="91435" marR="91435" marT="45711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7" hMerge="false" rowSpan="1" vMerge="false">
                  <a:txBody>
                    <a:bodyPr/>
                    <a:p>
                      <a:pPr algn="ctr" indent="0"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500"/>
                        <a:t>Вид технических систем защиты</a:t>
                      </a:r>
                      <a:endParaRPr sz="1500"/>
                    </a:p>
                  </a:txBody>
                  <a:tcPr anchor="t" anchorCtr="false" marB="45711" marL="91435" marR="91435" marT="45711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1696577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200"/>
                        <a:t>Тревожная сигнализация с сигналом в </a:t>
                      </a:r>
                      <a:r>
                        <a:rPr b="true" sz="1200"/>
                        <a:t>Росгвардию</a:t>
                      </a:r>
                      <a:r>
                        <a:rPr b="true" sz="1200"/>
                        <a:t> или службу 112</a:t>
                      </a:r>
                      <a:endParaRPr b="true" sz="1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200"/>
                        <a:t>Система бесперебойной и устойчивой связи</a:t>
                      </a:r>
                      <a:endParaRPr b="true" sz="1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200"/>
                        <a:t>СОУЭ либо автономная система экстренного оповещения</a:t>
                      </a:r>
                      <a:endParaRPr b="true" sz="1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200"/>
                        <a:t>Система наружного освещения</a:t>
                      </a:r>
                      <a:endParaRPr b="true" sz="1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200"/>
                        <a:t>Система видеонаблюдения и охранной сигнализации</a:t>
                      </a:r>
                      <a:endParaRPr b="true" sz="1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200"/>
                        <a:t>Стационарные или ручные металлоискатели</a:t>
                      </a:r>
                      <a:endParaRPr b="true" sz="1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200"/>
                        <a:t>Система контроля и управления доступом</a:t>
                      </a:r>
                      <a:endParaRPr b="true" sz="12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463372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sz="1500"/>
                        <a:t>1</a:t>
                      </a:r>
                      <a:endParaRPr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457163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sz="1500"/>
                        <a:t>2</a:t>
                      </a:r>
                      <a:endParaRPr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409871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sz="1500"/>
                        <a:t>3</a:t>
                      </a:r>
                      <a:endParaRPr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–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472928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sz="1500"/>
                        <a:t>4</a:t>
                      </a:r>
                      <a:endParaRPr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+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–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–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500"/>
                        <a:t>–</a:t>
                      </a:r>
                      <a:endParaRPr b="true" sz="15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0" marR="68580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</a:tbl>
          </a:graphicData>
        </a:graphic>
      </p:graphicFrame>
    </p:spTree>
  </p:cSld>
</p:sld>
</file>

<file path=ppt/slides/slide2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15" name="GroupShape 21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6" name="Shape 216"/>
          <p:cNvSpPr txBox="true"/>
          <p:nvPr isPhoto="false"/>
        </p:nvSpPr>
        <p:spPr>
          <a:xfrm flipH="false" flipV="false" rot="0">
            <a:off x="381000" y="1135063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Инженерные средства защиты по категории опасности</a:t>
            </a:r>
            <a:endParaRPr b="true" sz="2400"/>
          </a:p>
        </p:txBody>
      </p:sp>
      <p:graphicFrame>
        <p:nvGraphicFramePr>
          <p:cNvPr hidden="false" id="217" name="Table 217"/>
          <p:cNvGraphicFramePr/>
          <p:nvPr isPhoto="false"/>
        </p:nvGraphicFramePr>
        <p:xfrm flipH="false" flipV="false" rot="0">
          <a:off x="292100" y="2079625"/>
          <a:ext cx="7812088" cy="4133850"/>
        </p:xfrm>
        <a:graphic>
          <a:graphicData uri="http://schemas.openxmlformats.org/drawingml/2006/table">
            <a:tbl>
              <a:tblPr bandCol="false" bandRow="true" firstCol="false" firstRow="true" lastCol="false" lastRow="false">
                <a:tableStyleId>{85BE263C-DBD7-4A20-BB59-AAB30ACAA65A}</a:tableStyleId>
              </a:tblPr>
              <a:tblGrid>
                <a:gridCol w="1347547"/>
                <a:gridCol w="1576718"/>
                <a:gridCol w="1639785"/>
                <a:gridCol w="1608252"/>
                <a:gridCol w="1639786"/>
              </a:tblGrid>
              <a:tr h="367283">
                <a:tc gridSpan="1" hMerge="false" rowSpan="2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sz="1600"/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sz="1600"/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sz="1600"/>
                        <a:t>Категория </a:t>
                      </a:r>
                      <a:r>
                        <a:rPr sz="1600"/>
                        <a:t>опасности</a:t>
                      </a:r>
                      <a:endParaRPr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4" hMerge="false" rowSpan="1" vMerge="false">
                  <a:txBody>
                    <a:bodyPr/>
                    <a:p>
                      <a:pPr algn="ctr"/>
                      <a:r>
                        <a:rPr sz="1600"/>
                        <a:t>Вид инженерных средств защиты</a:t>
                      </a:r>
                      <a:endParaRPr sz="1600"/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true" rowSpan="1" vMerge="fals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</a:tr>
              <a:tr h="1963004">
                <a:tc gridSpan="1" hMerge="false" rowSpan="1" vMerge="true">
                  <a:txBody>
                    <a:bodyPr/>
                    <a:p/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400"/>
                        <a:t>КПП на входе </a:t>
                      </a:r>
                      <a:endParaRPr b="true" sz="1400"/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400"/>
                        <a:t>в </a:t>
                      </a:r>
                      <a:r>
                        <a:rPr b="true" sz="1400"/>
                        <a:t>здание</a:t>
                      </a:r>
                      <a:endParaRPr b="true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400"/>
                        <a:t>КПП на въезде на территорию</a:t>
                      </a:r>
                      <a:endParaRPr b="true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400"/>
                        <a:t>Ворота, обеспечивающие жесткую фиксацию их створок в закрытом положении</a:t>
                      </a:r>
                      <a:endParaRPr b="true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400"/>
                        <a:t>Средства снижения скорости или </a:t>
                      </a:r>
                      <a:r>
                        <a:rPr b="true" sz="1400"/>
                        <a:t>противотаранные</a:t>
                      </a:r>
                      <a:r>
                        <a:rPr b="true" sz="1400"/>
                        <a:t> устройства</a:t>
                      </a:r>
                      <a:endParaRPr b="true" sz="14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463431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1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+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+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+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+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457220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2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+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–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+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–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409923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3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+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–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–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–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  <a:tr h="472987"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4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–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–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–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tc gridSpan="1" hMerge="false" rowSpan="1" vMerge="false">
                  <a:txBody>
                    <a:bodyPr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b="true" sz="1600"/>
                        <a:t>–</a:t>
                      </a:r>
                      <a:endParaRPr b="true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t" anchorCtr="false" marB="0" marL="68587" marR="68587" marT="0" vert="horz">
                    <a:lnL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L>
                    <a:lnR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R>
                    <a:lnT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T>
                    <a:lnB w="12700">
                      <a:solidFill>
                        <a:schemeClr val="tx1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</a:tr>
            </a:tbl>
          </a:graphicData>
        </a:graphic>
      </p:graphicFrame>
    </p:spTree>
  </p:cSld>
</p:sld>
</file>

<file path=ppt/slides/slide2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18" name="GroupShape 2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9" name="Shape 219"/>
          <p:cNvSpPr txBox="true"/>
          <p:nvPr isPhoto="false"/>
        </p:nvSpPr>
        <p:spPr>
          <a:xfrm flipH="false" flipV="false" rot="0"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900"/>
              <a:t>Требования к системам</a:t>
            </a:r>
            <a:endParaRPr b="true" sz="2900"/>
          </a:p>
        </p:txBody>
      </p:sp>
      <p:sp>
        <p:nvSpPr>
          <p:cNvPr hidden="false" id="220" name="Shape 220"/>
          <p:cNvSpPr txBox="true"/>
          <p:nvPr isPhoto="false"/>
        </p:nvSpPr>
        <p:spPr>
          <a:xfrm flipH="false" flipV="false" rot="0">
            <a:off x="339725" y="1817688"/>
            <a:ext cx="7969250" cy="4325936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b="true" sz="1600"/>
              <a:t>Система видеонаблюдения </a:t>
            </a:r>
            <a:r>
              <a:rPr sz="1600"/>
              <a:t>с учетом количества устанавливаемых камер и мест их размещения должна обеспечивать непрерывное видеонаблюдение уязвимых мест и критических элементов объекта (территории), архивирование и хранение данных в течение </a:t>
            </a:r>
            <a:r>
              <a:rPr b="true" sz="1600" u="sng">
                <a:solidFill>
                  <a:srgbClr val="FF0000"/>
                </a:solidFill>
              </a:rPr>
              <a:t>одного месяца</a:t>
            </a:r>
            <a:endParaRPr b="true" sz="1600" u="sng">
              <a:solidFill>
                <a:srgbClr val="FF0000"/>
              </a:solidFill>
            </a:endParaRPr>
          </a:p>
          <a:p>
            <a:endParaRPr b="true" sz="1600" u="sng">
              <a:solidFill>
                <a:srgbClr val="FF0000"/>
              </a:solidFill>
            </a:endParaRPr>
          </a:p>
          <a:p>
            <a:r>
              <a:rPr b="true" sz="1600"/>
              <a:t>Система оповещения и управления эвакуацией </a:t>
            </a:r>
            <a:r>
              <a:rPr sz="1600"/>
              <a:t>людей на объекте (территории) должна обеспечивать оперативное информирование лиц, находящихся на объекте (территории), о необходимости эвакуации и других действиях, обеспечивающих безопасность людей и предотвращение паники.</a:t>
            </a:r>
            <a:endParaRPr sz="1600"/>
          </a:p>
          <a:p>
            <a:endParaRPr b="true" sz="1600" u="sng">
              <a:solidFill>
                <a:srgbClr val="FF0000"/>
              </a:solidFill>
            </a:endParaRPr>
          </a:p>
          <a:p>
            <a:r>
              <a:rPr b="true" sz="1600"/>
              <a:t>Системы оповещения и управления эвакуацией людей должны быть автономными и оборудованы источниками бесперебойного электропитания!</a:t>
            </a:r>
            <a:endParaRPr b="true" sz="1600"/>
          </a:p>
          <a:p>
            <a:endParaRPr b="true" sz="1600" u="sng">
              <a:solidFill>
                <a:srgbClr val="FF0000"/>
              </a:solidFill>
            </a:endParaRPr>
          </a:p>
          <a:p>
            <a:r>
              <a:rPr sz="1600"/>
              <a:t>В любой точке объекта (территории), где требуется оповещение людей, уровень громкости, формируемый звуковыми и речевыми оповещателями, должен быть выше допустимого уровня шума. Речевые оповещатели должны быть расположены таким образом, чтобы в любой точке объекта (территории), где требуется оповещение людей, </a:t>
            </a:r>
            <a:r>
              <a:rPr b="true" sz="1600"/>
              <a:t>обеспечивалась разборчивость передаваемой речевой информации.</a:t>
            </a:r>
            <a:endParaRPr b="true" sz="1600"/>
          </a:p>
          <a:p>
            <a:endParaRPr b="true" sz="2000" u="sng">
              <a:solidFill>
                <a:srgbClr val="FF0000"/>
              </a:solidFill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06" name="GroupShape 10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7" name="Shape 107"/>
          <p:cNvSpPr txBox="true"/>
          <p:nvPr isPhoto="false"/>
        </p:nvSpPr>
        <p:spPr>
          <a:xfrm flipH="false" flipV="false" rot="0">
            <a:off x="447675" y="839788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900"/>
              <a:t>Актуальность темы </a:t>
            </a:r>
            <a:endParaRPr b="true" sz="1200"/>
          </a:p>
        </p:txBody>
      </p:sp>
      <p:sp>
        <p:nvSpPr>
          <p:cNvPr hidden="false" id="108" name="Shape 108"/>
          <p:cNvSpPr txBox="true"/>
          <p:nvPr isPhoto="false"/>
        </p:nvSpPr>
        <p:spPr>
          <a:xfrm flipH="false" flipV="false" rot="0">
            <a:off x="1181100" y="2149475"/>
            <a:ext cx="6575425" cy="4325938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>
              <a:buNone/>
            </a:pPr>
            <a:endParaRPr sz="2000">
              <a:solidFill>
                <a:srgbClr val="898989"/>
              </a:solidFill>
            </a:endParaRPr>
          </a:p>
        </p:txBody>
      </p:sp>
      <p:pic>
        <p:nvPicPr>
          <p:cNvPr hidden="false" id="110" name="Picture 11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804919" y="1586444"/>
            <a:ext cx="3395664" cy="2546748"/>
          </a:xfrm>
          <a:prstGeom prst="rect">
            <a:avLst/>
          </a:prstGeom>
          <a:ln>
            <a:noFill/>
          </a:ln>
        </p:spPr>
      </p:pic>
      <p:pic>
        <p:nvPicPr>
          <p:cNvPr hidden="false" id="112" name="Picture 11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352924" y="1670050"/>
            <a:ext cx="3609976" cy="2406650"/>
          </a:xfrm>
          <a:prstGeom prst="rect">
            <a:avLst/>
          </a:prstGeom>
          <a:ln>
            <a:noFill/>
          </a:ln>
        </p:spPr>
      </p:pic>
      <p:pic>
        <p:nvPicPr>
          <p:cNvPr hidden="false" id="114" name="Picture 11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804918" y="4175123"/>
            <a:ext cx="3270251" cy="2452688"/>
          </a:xfrm>
          <a:prstGeom prst="rect">
            <a:avLst/>
          </a:prstGeom>
          <a:ln>
            <a:noFill/>
          </a:ln>
        </p:spPr>
      </p:pic>
      <p:pic>
        <p:nvPicPr>
          <p:cNvPr hidden="false" id="116" name="Picture 116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4452172" y="4175123"/>
            <a:ext cx="3411479" cy="2452688"/>
          </a:xfrm>
          <a:prstGeom prst="rect">
            <a:avLst/>
          </a:prstGeom>
          <a:ln>
            <a:noFill/>
          </a:ln>
        </p:spPr>
      </p:pic>
    </p:spTree>
  </p:cSld>
</p:sld>
</file>

<file path=ppt/slides/slide3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21" name="GroupShape 22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23" name="Picture 22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9725" y="309563"/>
            <a:ext cx="2822575" cy="284162"/>
          </a:xfrm>
          <a:prstGeom prst="rect">
            <a:avLst/>
          </a:prstGeom>
          <a:ln>
            <a:noFill/>
          </a:ln>
        </p:spPr>
      </p:pic>
      <p:sp>
        <p:nvSpPr>
          <p:cNvPr hidden="false" id="224" name="Shape 224"/>
          <p:cNvSpPr txBox="true"/>
          <p:nvPr isPhoto="false"/>
        </p:nvSpPr>
        <p:spPr>
          <a:xfrm flipH="false" flipV="false" rot="0"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Контроль за выполнением требований к антитеррористической защищенности объектов (территорий)</a:t>
            </a:r>
            <a:endParaRPr b="true" sz="2400"/>
          </a:p>
        </p:txBody>
      </p:sp>
      <p:sp>
        <p:nvSpPr>
          <p:cNvPr hidden="false" id="225" name="Shape 225"/>
          <p:cNvSpPr txBox="true"/>
          <p:nvPr isPhoto="false"/>
        </p:nvSpPr>
        <p:spPr>
          <a:xfrm flipH="false" flipV="false" rot="0">
            <a:off x="214313" y="2149475"/>
            <a:ext cx="8143875" cy="296227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/>
              <a:t>Контроль за выполнением требований осуществляется:</a:t>
            </a:r>
            <a:endParaRPr b="true"/>
          </a:p>
          <a:p>
            <a:pPr algn="just"/>
            <a:r>
              <a:t> </a:t>
            </a:r>
          </a:p>
          <a:p>
            <a:pPr algn="just"/>
            <a:r>
              <a:t>-Министерством просвещения Российской Федерации, </a:t>
            </a:r>
          </a:p>
          <a:p>
            <a:pPr algn="just"/>
            <a:endParaRPr sz="1000"/>
          </a:p>
          <a:p>
            <a:pPr algn="just"/>
            <a:r>
              <a:t>-органами исполнительной власти субъектов Российской Федерации и </a:t>
            </a:r>
          </a:p>
          <a:p>
            <a:pPr algn="just"/>
            <a:r>
              <a:t>органами местного самоуправления, осуществляющими управление в сфере образования, </a:t>
            </a:r>
          </a:p>
          <a:p>
            <a:pPr algn="just"/>
            <a:endParaRPr sz="1000"/>
          </a:p>
          <a:p>
            <a:pPr algn="just"/>
            <a:r>
              <a:t>-организациями, осуществляющими функции и полномочия учредителей в отношении образовательных организаций, являющимися правообладателями объектов (территорий)</a:t>
            </a:r>
          </a:p>
        </p:txBody>
      </p:sp>
      <p:sp>
        <p:nvSpPr>
          <p:cNvPr hidden="false" id="226" name="Shape 226"/>
          <p:cNvSpPr txBox="false"/>
          <p:nvPr isPhoto="false"/>
        </p:nvSpPr>
        <p:spPr>
          <a:xfrm flipH="false" flipV="false" rot="0">
            <a:off x="214313" y="2149475"/>
            <a:ext cx="8143875" cy="2962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7" name="Shape 227"/>
          <p:cNvSpPr txBox="false"/>
          <p:nvPr isPhoto="false"/>
        </p:nvSpPr>
        <p:spPr>
          <a:xfrm flipH="false" flipV="false" rot="0">
            <a:off x="2405063" y="5111750"/>
            <a:ext cx="3333750" cy="47625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8" name="Shape 228"/>
          <p:cNvSpPr txBox="true"/>
          <p:nvPr isPhoto="false"/>
        </p:nvSpPr>
        <p:spPr>
          <a:xfrm flipH="false" flipV="false" rot="0">
            <a:off x="1435100" y="5761038"/>
            <a:ext cx="2543175" cy="369887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t>Плановые проверки</a:t>
            </a:r>
          </a:p>
        </p:txBody>
      </p:sp>
      <p:sp>
        <p:nvSpPr>
          <p:cNvPr hidden="false" id="229" name="Shape 229"/>
          <p:cNvSpPr txBox="true"/>
          <p:nvPr isPhoto="false"/>
        </p:nvSpPr>
        <p:spPr>
          <a:xfrm flipH="false" flipV="false" rot="0">
            <a:off x="4119563" y="5753100"/>
            <a:ext cx="2543174" cy="369887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t>Внеплановые проверки</a:t>
            </a:r>
          </a:p>
        </p:txBody>
      </p:sp>
    </p:spTree>
  </p:cSld>
</p:sld>
</file>

<file path=ppt/slides/slide3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30" name="GroupShape 23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1" name="Shape 231"/>
          <p:cNvSpPr txBox="true"/>
          <p:nvPr isPhoto="false"/>
        </p:nvSpPr>
        <p:spPr>
          <a:xfrm flipH="false" flipV="false" rot="0"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Контроль за выполнением требований к антитеррористической защищенности объектов (территорий)</a:t>
            </a:r>
            <a:endParaRPr b="true" sz="2400"/>
          </a:p>
        </p:txBody>
      </p:sp>
      <p:sp>
        <p:nvSpPr>
          <p:cNvPr hidden="false" id="232" name="Shape 232"/>
          <p:cNvSpPr txBox="true"/>
          <p:nvPr isPhoto="false"/>
        </p:nvSpPr>
        <p:spPr>
          <a:xfrm flipH="false" flipV="false" rot="0">
            <a:off x="214313" y="2149475"/>
            <a:ext cx="7967661" cy="4325938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buNone/>
            </a:pPr>
            <a:r>
              <a:rPr sz="1400"/>
              <a:t>Плановые проверки осуществляются в форме документального контроля, выездного обследования антитеррористической защищенности объектов (территорий) и проводятся не реже 1 раза в 3 года в соответствии с утвержденным планом-графиком проверок, в котором указываются ответственные за проведение плановых проверок лица.</a:t>
            </a:r>
            <a:endParaRPr sz="1400"/>
          </a:p>
          <a:p>
            <a:pPr>
              <a:buNone/>
            </a:pPr>
            <a:endParaRPr sz="1400"/>
          </a:p>
          <a:p>
            <a:r>
              <a:rPr b="true" sz="1400"/>
              <a:t>Внеплановые проверки </a:t>
            </a:r>
            <a:r>
              <a:rPr sz="1400"/>
              <a:t>антитеррористической защищенности объектов (территорий) проводятся на основании приказов (распоряжений) руководителей органов (организаций), являющихся правообладателями объектов (территорий), и (или) вышестоящих органов (организаций) в случаях:</a:t>
            </a:r>
            <a:endParaRPr sz="1400"/>
          </a:p>
          <a:p>
            <a:endParaRPr sz="1400"/>
          </a:p>
          <a:p>
            <a:r>
              <a:rPr sz="1400"/>
              <a:t>а) несоблюдения на объектах (территориях) требований к их антитеррористической защищенности, в том числе при поступлении от граждан жалоб на несоблюдение требований к антитеррористической защищенности объектов (территорий) и (или) бездействие должностных лиц органов (организаций), являющихся правообладателями объектов (территорий), в отношении обеспечения антитеррористической защищенности объектов (территорий);</a:t>
            </a:r>
            <a:endParaRPr sz="1400"/>
          </a:p>
          <a:p>
            <a:endParaRPr sz="1400"/>
          </a:p>
          <a:p>
            <a:r>
              <a:rPr sz="1400"/>
              <a:t>б) при необходимости актуализации паспорта безопасности объекта (территории);</a:t>
            </a:r>
            <a:endParaRPr sz="1400"/>
          </a:p>
          <a:p>
            <a:endParaRPr sz="1400"/>
          </a:p>
          <a:p>
            <a:r>
              <a:rPr sz="1400"/>
              <a:t>в) в целях осуществления контроля за устранением недостатков, выявленных в ходе проведения плановых проверок антитеррористической защищенности объектов (территорий).</a:t>
            </a:r>
            <a:endParaRPr sz="1400"/>
          </a:p>
          <a:p>
            <a:pPr>
              <a:buNone/>
            </a:pPr>
            <a:endParaRPr sz="1400"/>
          </a:p>
          <a:p>
            <a:pPr>
              <a:buNone/>
            </a:pPr>
            <a:endParaRPr sz="1400"/>
          </a:p>
        </p:txBody>
      </p:sp>
      <p:sp>
        <p:nvSpPr>
          <p:cNvPr hidden="false" id="233" name="Shape 233"/>
          <p:cNvSpPr txBox="false"/>
          <p:nvPr isPhoto="false"/>
        </p:nvSpPr>
        <p:spPr>
          <a:xfrm flipH="false" flipV="false" rot="0">
            <a:off x="457200" y="6450013"/>
            <a:ext cx="3419475" cy="369887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 wrap="none">
            <a:spAutoFit/>
          </a:bodyPr>
          <a:p>
            <a:pPr algn="l"/>
            <a:r>
              <a:rPr b="true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Срок проверки - 5 рабочих дней</a:t>
            </a:r>
            <a:endParaRPr b="true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3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34" name="GroupShape 23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5" name="Shape 235"/>
          <p:cNvSpPr txBox="true"/>
          <p:nvPr isPhoto="false"/>
        </p:nvSpPr>
        <p:spPr>
          <a:xfrm flipH="false" flipV="false" rot="0">
            <a:off x="457200" y="1117600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900"/>
              <a:t>Паспорт безопасности объекта (территории)</a:t>
            </a:r>
            <a:endParaRPr b="true" sz="2900"/>
          </a:p>
        </p:txBody>
      </p:sp>
      <p:sp>
        <p:nvSpPr>
          <p:cNvPr hidden="false" id="236" name="Shape 236"/>
          <p:cNvSpPr txBox="true"/>
          <p:nvPr isPhoto="false"/>
        </p:nvSpPr>
        <p:spPr>
          <a:xfrm flipH="false" flipV="false" rot="0">
            <a:off x="4319588" y="1946275"/>
            <a:ext cx="3578224" cy="4325938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>
              <a:buNone/>
            </a:pPr>
            <a:r>
              <a:rPr b="true" sz="2000"/>
              <a:t>Паспорт безопасности – это информационный документ, содержащий информацию об обеспечении антитеррористической защищенности объекта и план мероприятий по антитеррористической защищенности объекта </a:t>
            </a:r>
            <a:endParaRPr b="true" sz="2000"/>
          </a:p>
        </p:txBody>
      </p:sp>
      <p:pic>
        <p:nvPicPr>
          <p:cNvPr hidden="false" id="238" name="Picture 23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57200" y="1985963"/>
            <a:ext cx="3567113" cy="4502150"/>
          </a:xfrm>
          <a:prstGeom prst="rect">
            <a:avLst/>
          </a:prstGeom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</p:pic>
    </p:spTree>
  </p:cSld>
</p:sld>
</file>

<file path=ppt/slides/slide3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39" name="GroupShape 2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40" name="Shape 240"/>
          <p:cNvSpPr txBox="true"/>
          <p:nvPr isPhoto="false"/>
        </p:nvSpPr>
        <p:spPr>
          <a:xfrm flipH="false" flipV="false" rot="0"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900"/>
              <a:t>Когда и как составить паспорт безопасности</a:t>
            </a:r>
            <a:endParaRPr b="true" sz="2900"/>
          </a:p>
        </p:txBody>
      </p:sp>
      <p:sp>
        <p:nvSpPr>
          <p:cNvPr hidden="false" id="241" name="Shape 241"/>
          <p:cNvSpPr txBox="true"/>
          <p:nvPr isPhoto="false"/>
        </p:nvSpPr>
        <p:spPr>
          <a:xfrm flipH="false" flipV="false" rot="0">
            <a:off x="339725" y="2149475"/>
            <a:ext cx="8001000" cy="4325938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buNone/>
            </a:pPr>
            <a:r>
              <a:rPr sz="2000"/>
              <a:t>Разрабатывайте паспорт в течение 30 дней со дня проведения обследования и категорирования, но не позже окончания срока работы комиссии. </a:t>
            </a:r>
            <a:endParaRPr sz="2000"/>
          </a:p>
          <a:p>
            <a:pPr>
              <a:buNone/>
            </a:pPr>
            <a:endParaRPr sz="2000"/>
          </a:p>
          <a:p>
            <a:pPr>
              <a:buNone/>
            </a:pPr>
            <a:r>
              <a:rPr sz="2000"/>
              <a:t>Используйте форму паспорта, которую Правительство утвердило постановлением № 1006.</a:t>
            </a:r>
            <a:endParaRPr sz="2000"/>
          </a:p>
          <a:p>
            <a:pPr>
              <a:buNone/>
            </a:pPr>
            <a:endParaRPr sz="2000"/>
          </a:p>
          <a:p>
            <a:pPr>
              <a:buNone/>
            </a:pPr>
            <a:r>
              <a:rPr sz="2000"/>
              <a:t> Для этого заполните титульный лист и девять обязательных разделов. </a:t>
            </a:r>
            <a:endParaRPr sz="2000"/>
          </a:p>
          <a:p>
            <a:pPr>
              <a:buNone/>
            </a:pPr>
            <a:endParaRPr sz="2000"/>
          </a:p>
          <a:p>
            <a:pPr>
              <a:buNone/>
            </a:pPr>
            <a:r>
              <a:rPr sz="2000"/>
              <a:t>В работе используйте данные из акта обследования и категорирования</a:t>
            </a:r>
            <a:endParaRPr sz="2000"/>
          </a:p>
        </p:txBody>
      </p:sp>
    </p:spTree>
  </p:cSld>
</p:sld>
</file>

<file path=ppt/slides/slide3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42" name="GroupShape 24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44" name="Picture 24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9725" y="309563"/>
            <a:ext cx="2822575" cy="284162"/>
          </a:xfrm>
          <a:prstGeom prst="rect">
            <a:avLst/>
          </a:prstGeom>
          <a:ln>
            <a:noFill/>
          </a:ln>
        </p:spPr>
      </p:pic>
      <p:sp>
        <p:nvSpPr>
          <p:cNvPr hidden="false" id="245" name="Shape 245"/>
          <p:cNvSpPr txBox="true"/>
          <p:nvPr isPhoto="false"/>
        </p:nvSpPr>
        <p:spPr>
          <a:xfrm flipH="false" flipV="false" rot="0">
            <a:off x="171450" y="1387475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>
                <a:solidFill>
                  <a:srgbClr val="FF0000"/>
                </a:solidFill>
              </a:rPr>
              <a:t>Разработка паспорта безопасности</a:t>
            </a:r>
            <a:endParaRPr b="true" sz="2400">
              <a:solidFill>
                <a:srgbClr val="FF0000"/>
              </a:solidFill>
            </a:endParaRPr>
          </a:p>
          <a:p>
            <a:pPr algn="ctr"/>
            <a:endParaRPr b="true" sz="600"/>
          </a:p>
          <a:p>
            <a:pPr algn="ctr"/>
            <a:r>
              <a:rPr b="true" sz="2000"/>
              <a:t>Раздел 1.  Общие сведения об объекте (территории)</a:t>
            </a:r>
            <a:endParaRPr b="true" sz="2000"/>
          </a:p>
          <a:p>
            <a:pPr algn="ctr"/>
            <a:endParaRPr b="true" sz="2000"/>
          </a:p>
        </p:txBody>
      </p:sp>
      <p:sp>
        <p:nvSpPr>
          <p:cNvPr hidden="false" id="246" name="Shape 246"/>
          <p:cNvSpPr txBox="true"/>
          <p:nvPr isPhoto="false"/>
        </p:nvSpPr>
        <p:spPr>
          <a:xfrm flipH="false" flipV="false" rot="0">
            <a:off x="339725" y="2149475"/>
            <a:ext cx="7937500" cy="4325938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1600"/>
              <a:t>В первом разделе отразите сведения об образовательной организации. </a:t>
            </a:r>
            <a:endParaRPr sz="1600"/>
          </a:p>
          <a:p>
            <a:endParaRPr sz="1600"/>
          </a:p>
          <a:p>
            <a:r>
              <a:rPr sz="1600"/>
              <a:t>Сначала укажите наименование, адрес, телефон, факс, адрес электронной почты образовательной организации. </a:t>
            </a:r>
            <a:endParaRPr sz="1600"/>
          </a:p>
          <a:p>
            <a:endParaRPr sz="1600"/>
          </a:p>
          <a:p>
            <a:r>
              <a:rPr sz="1600"/>
              <a:t>Затем пропишите основной вид деятельности сада и школы так как он указан в уставе или в выписке из ЕГРЮЛ. </a:t>
            </a:r>
            <a:endParaRPr sz="1600"/>
          </a:p>
          <a:p>
            <a:endParaRPr sz="1600"/>
          </a:p>
          <a:p>
            <a:r>
              <a:rPr sz="1600"/>
              <a:t>В четвертой строке поставьте категорию опасности. Возьмите ее из акта обследования и категорирования. </a:t>
            </a:r>
            <a:endParaRPr sz="1600"/>
          </a:p>
          <a:p>
            <a:endParaRPr sz="1600"/>
          </a:p>
          <a:p>
            <a:r>
              <a:rPr sz="1600"/>
              <a:t>Ниже напишите общую площадь занимаемого здания и протяженность территории, номера и даты выдачи свидетельств о праве пользования зданием и территорией. </a:t>
            </a:r>
            <a:endParaRPr sz="1600"/>
          </a:p>
          <a:p>
            <a:endParaRPr sz="1600"/>
          </a:p>
          <a:p>
            <a:r>
              <a:rPr sz="1600"/>
              <a:t>Завершите раздел контактами руководителя образовательной организации – ФИО, номера служебного и мобильного телефонов, адрес электронной почты.</a:t>
            </a:r>
            <a:endParaRPr sz="1600"/>
          </a:p>
          <a:p>
            <a:endParaRPr sz="1600">
              <a:solidFill>
                <a:srgbClr val="898989"/>
              </a:solidFill>
            </a:endParaRPr>
          </a:p>
        </p:txBody>
      </p:sp>
    </p:spTree>
  </p:cSld>
</p:sld>
</file>

<file path=ppt/slides/slide3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47" name="GroupShape 24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49" name="Picture 24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9725" y="309563"/>
            <a:ext cx="2822575" cy="284162"/>
          </a:xfrm>
          <a:prstGeom prst="rect">
            <a:avLst/>
          </a:prstGeom>
          <a:ln>
            <a:noFill/>
          </a:ln>
        </p:spPr>
      </p:pic>
      <p:sp>
        <p:nvSpPr>
          <p:cNvPr hidden="false" id="250" name="Shape 250"/>
          <p:cNvSpPr txBox="true"/>
          <p:nvPr isPhoto="false"/>
        </p:nvSpPr>
        <p:spPr>
          <a:xfrm flipH="false" flipV="false" rot="0">
            <a:off x="276225" y="1655763"/>
            <a:ext cx="7839075" cy="534986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>
                <a:solidFill>
                  <a:srgbClr val="FF0000"/>
                </a:solidFill>
              </a:rPr>
              <a:t>Разработка паспорта безопасности</a:t>
            </a:r>
            <a:endParaRPr b="true" sz="2400">
              <a:solidFill>
                <a:srgbClr val="FF0000"/>
              </a:solidFill>
            </a:endParaRPr>
          </a:p>
          <a:p>
            <a:pPr algn="ctr"/>
            <a:endParaRPr b="true" sz="2400"/>
          </a:p>
          <a:p>
            <a:pPr algn="ctr"/>
            <a:endParaRPr b="true" sz="600"/>
          </a:p>
          <a:p>
            <a:pPr algn="ctr"/>
            <a:r>
              <a:rPr b="true" sz="2000"/>
              <a:t>Раздел 2. Сведения о работниках, обучающихся и иных лицах, которые находятся на объекте (территории)</a:t>
            </a:r>
            <a:endParaRPr b="true" sz="2000"/>
          </a:p>
          <a:p>
            <a:pPr algn="ctr"/>
            <a:endParaRPr b="true" sz="2400"/>
          </a:p>
        </p:txBody>
      </p:sp>
      <p:sp>
        <p:nvSpPr>
          <p:cNvPr hidden="false" id="251" name="Shape 251"/>
          <p:cNvSpPr txBox="true"/>
          <p:nvPr isPhoto="false"/>
        </p:nvSpPr>
        <p:spPr>
          <a:xfrm flipH="false" flipV="false" rot="0">
            <a:off x="339725" y="2617788"/>
            <a:ext cx="7953375" cy="385762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1600"/>
              <a:t>Укажите общее количество работников и режим работы образовательной организации: продолжительность начало и окончание рабочего дня, количество учебных смен. </a:t>
            </a:r>
            <a:endParaRPr sz="1600"/>
          </a:p>
          <a:p>
            <a:endParaRPr sz="1600"/>
          </a:p>
          <a:p>
            <a:r>
              <a:rPr sz="1600"/>
              <a:t>Затем приведите среднее количество работников, детей и посетителей, которые пребывают в здании в течение дня, а ниже – в нерабочее время, ночью, выходные и праздничные дни.</a:t>
            </a:r>
            <a:endParaRPr sz="1600"/>
          </a:p>
          <a:p>
            <a:endParaRPr sz="1600"/>
          </a:p>
          <a:p>
            <a:r>
              <a:rPr sz="1600"/>
              <a:t>Если у часть помещений у вас арендует другое юридическое лицо или индивидуальный предприниматель, то укажите сведения о нем в паспорте безопасности. </a:t>
            </a:r>
            <a:endParaRPr sz="1600"/>
          </a:p>
          <a:p>
            <a:endParaRPr sz="1600"/>
          </a:p>
          <a:p>
            <a:r>
              <a:rPr sz="1600"/>
              <a:t>Это должны быть: их полное и краткое наименование, основной вид деятельности, общее количество их работников, занимаемая площадь, контакты руководителя, срок аренды. </a:t>
            </a:r>
            <a:endParaRPr sz="1600"/>
          </a:p>
          <a:p>
            <a:endParaRPr sz="1600"/>
          </a:p>
          <a:p>
            <a:r>
              <a:rPr sz="1600"/>
              <a:t>Такие же сведения укажите о лицах, которые используют имущество образовательной организации на праве безвозмездного пользовании.</a:t>
            </a:r>
            <a:endParaRPr sz="1600"/>
          </a:p>
        </p:txBody>
      </p:sp>
    </p:spTree>
  </p:cSld>
</p:sld>
</file>

<file path=ppt/slides/slide3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52" name="GroupShape 25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54" name="Picture 25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9725" y="309563"/>
            <a:ext cx="2822575" cy="284162"/>
          </a:xfrm>
          <a:prstGeom prst="rect">
            <a:avLst/>
          </a:prstGeom>
          <a:ln>
            <a:noFill/>
          </a:ln>
        </p:spPr>
      </p:pic>
      <p:sp>
        <p:nvSpPr>
          <p:cNvPr hidden="false" id="255" name="Shape 255"/>
          <p:cNvSpPr txBox="true"/>
          <p:nvPr isPhoto="false"/>
        </p:nvSpPr>
        <p:spPr>
          <a:xfrm flipH="false" flipV="false" rot="0">
            <a:off x="209550" y="1493838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>
                <a:solidFill>
                  <a:srgbClr val="FF0000"/>
                </a:solidFill>
              </a:rPr>
              <a:t>Разработка паспорта безопасности</a:t>
            </a:r>
            <a:endParaRPr b="true" sz="2400">
              <a:solidFill>
                <a:srgbClr val="FF0000"/>
              </a:solidFill>
            </a:endParaRPr>
          </a:p>
          <a:p>
            <a:pPr algn="ctr"/>
            <a:endParaRPr b="true" sz="500"/>
          </a:p>
          <a:p>
            <a:pPr algn="ctr"/>
            <a:r>
              <a:rPr b="true" sz="2000"/>
              <a:t>Раздел 3. Сведения о критических элементах объекта (территории)</a:t>
            </a:r>
            <a:endParaRPr b="true" sz="2000"/>
          </a:p>
          <a:p>
            <a:pPr algn="ctr"/>
            <a:endParaRPr b="true" sz="2000"/>
          </a:p>
          <a:p>
            <a:pPr algn="ctr"/>
            <a:endParaRPr b="true" sz="2000"/>
          </a:p>
        </p:txBody>
      </p:sp>
      <p:sp>
        <p:nvSpPr>
          <p:cNvPr hidden="false" id="256" name="Shape 256"/>
          <p:cNvSpPr txBox="true"/>
          <p:nvPr isPhoto="false"/>
        </p:nvSpPr>
        <p:spPr>
          <a:xfrm flipH="false" flipV="false" rot="0">
            <a:off x="339725" y="2005013"/>
            <a:ext cx="7969250" cy="4325936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1500"/>
              <a:t>В третьем заполните таблицу по критическим элементам здания и территории образовательной организации. Сведения возьмите из акта обследования и категорирования объекта. Критические элементы объекта связаны с его уязвимыми местами. </a:t>
            </a:r>
            <a:endParaRPr sz="1500"/>
          </a:p>
          <a:p>
            <a:endParaRPr sz="800"/>
          </a:p>
          <a:p>
            <a:r>
              <a:rPr sz="1500"/>
              <a:t>К критическим элементам объекта относят:</a:t>
            </a:r>
            <a:endParaRPr sz="1500"/>
          </a:p>
          <a:p>
            <a:r>
              <a:rPr sz="1500"/>
              <a:t>– зоны, конструктивные и технологические элементы зданий, инженерных сооружений и коммуникаций;</a:t>
            </a:r>
            <a:endParaRPr sz="1500"/>
          </a:p>
          <a:p>
            <a:r>
              <a:rPr sz="1500"/>
              <a:t>– элементы систем, узлы оборудования или устройств потенциально опасных установок на объекте;</a:t>
            </a:r>
            <a:endParaRPr sz="1500"/>
          </a:p>
          <a:p>
            <a:r>
              <a:rPr sz="1500"/>
              <a:t>– места использования или хранения опасных веществ и материалов;</a:t>
            </a:r>
            <a:endParaRPr sz="1500"/>
          </a:p>
          <a:p>
            <a:r>
              <a:rPr sz="1500"/>
              <a:t>– другие системы, элементы и коммуникации, необходимость физической защиты которых выявлена в процессе анализа их уязвимости.</a:t>
            </a:r>
            <a:endParaRPr sz="1500"/>
          </a:p>
          <a:p>
            <a:endParaRPr sz="800"/>
          </a:p>
          <a:p>
            <a:r>
              <a:rPr sz="1500"/>
              <a:t>Также перечислите возможные места и способы проникновения террористов в здание и на территорию. Пропишите наиболее вероятные средства поражения, которые могут применить террористы при теракте. Например, холодное, огнестрельное оружие, взрывчатые вещества, отравляющие вещества, излучатели электромагнитных импульсов, химическое, биологическое оружие, пиротехнические средства.</a:t>
            </a:r>
            <a:endParaRPr sz="1500"/>
          </a:p>
          <a:p>
            <a:endParaRPr sz="800"/>
          </a:p>
          <a:p>
            <a:endParaRPr sz="2000"/>
          </a:p>
        </p:txBody>
      </p:sp>
    </p:spTree>
  </p:cSld>
</p:sld>
</file>

<file path=ppt/slides/slide3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57" name="GroupShape 2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8" name="Shape 258"/>
          <p:cNvSpPr txBox="true"/>
          <p:nvPr isPhoto="false"/>
        </p:nvSpPr>
        <p:spPr>
          <a:xfrm flipH="false" flipV="false" rot="0">
            <a:off x="196850" y="1768475"/>
            <a:ext cx="7775575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>
                <a:solidFill>
                  <a:srgbClr val="FF0000"/>
                </a:solidFill>
              </a:rPr>
              <a:t>Разработка паспорта безопасности</a:t>
            </a:r>
            <a:endParaRPr b="true" sz="2400">
              <a:solidFill>
                <a:srgbClr val="FF0000"/>
              </a:solidFill>
            </a:endParaRPr>
          </a:p>
          <a:p>
            <a:pPr algn="ctr"/>
            <a:endParaRPr b="true" sz="2400">
              <a:solidFill>
                <a:srgbClr val="FF0000"/>
              </a:solidFill>
            </a:endParaRPr>
          </a:p>
          <a:p>
            <a:pPr algn="ctr"/>
            <a:endParaRPr b="true" sz="600">
              <a:solidFill>
                <a:srgbClr val="FF0000"/>
              </a:solidFill>
            </a:endParaRPr>
          </a:p>
          <a:p>
            <a:pPr algn="ctr"/>
            <a:r>
              <a:rPr b="true" sz="2000"/>
              <a:t>Раздел 4. Прогноз последствий в результате совершения на объекте (территории) террористического акта</a:t>
            </a:r>
            <a:endParaRPr b="true" sz="2000"/>
          </a:p>
          <a:p>
            <a:pPr algn="ctr"/>
            <a:endParaRPr b="true" sz="2000"/>
          </a:p>
        </p:txBody>
      </p:sp>
      <p:sp>
        <p:nvSpPr>
          <p:cNvPr hidden="false" id="259" name="Shape 259"/>
          <p:cNvSpPr txBox="true"/>
          <p:nvPr isPhoto="false"/>
        </p:nvSpPr>
        <p:spPr>
          <a:xfrm flipH="false" flipV="false" rot="0">
            <a:off x="339725" y="2822575"/>
            <a:ext cx="7937500" cy="403542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t>В четвертом разделе укажите предполагаемые модели действий нарушителей. </a:t>
            </a:r>
          </a:p>
          <a:p/>
          <a:p>
            <a:r>
              <a:t>Для этого приведите краткое описание основных угроз совершения теракта. </a:t>
            </a:r>
          </a:p>
          <a:p>
            <a:r>
              <a:t>Например, захват заложников из числа работников и обучающихся, взрыв, поджог, вывод и строя коммуникаций или угроза по телефону в совершении указанных действий.</a:t>
            </a:r>
          </a:p>
          <a:p/>
          <a:p>
            <a:r>
              <a:t>Для каждого предлагаемого сценария укажите вероятные последствия теракта на объекте, например площадь или радиус возможной зоны разрушения или заражения в случае теракта.</a:t>
            </a:r>
          </a:p>
        </p:txBody>
      </p:sp>
    </p:spTree>
  </p:cSld>
</p:sld>
</file>

<file path=ppt/slides/slide3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60" name="GroupShape 26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61" name="Shape 261"/>
          <p:cNvSpPr txBox="true"/>
          <p:nvPr isPhoto="false"/>
        </p:nvSpPr>
        <p:spPr>
          <a:xfrm flipH="false" flipV="false" rot="0">
            <a:off x="254000" y="1919288"/>
            <a:ext cx="8229600" cy="534986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>
                <a:solidFill>
                  <a:srgbClr val="FF0000"/>
                </a:solidFill>
              </a:rPr>
              <a:t>Разработка паспорта безопасности</a:t>
            </a:r>
            <a:endParaRPr b="true" sz="2400">
              <a:solidFill>
                <a:srgbClr val="FF0000"/>
              </a:solidFill>
            </a:endParaRPr>
          </a:p>
          <a:p>
            <a:pPr algn="ctr"/>
            <a:endParaRPr b="true" sz="2400">
              <a:solidFill>
                <a:srgbClr val="FF0000"/>
              </a:solidFill>
            </a:endParaRPr>
          </a:p>
          <a:p>
            <a:pPr algn="ctr"/>
            <a:endParaRPr b="true" sz="400"/>
          </a:p>
          <a:p>
            <a:pPr algn="ctr"/>
            <a:r>
              <a:rPr b="true"/>
              <a:t>Раздел 5. Оценка социально-экономических последствий совершения террористического акта на объекте (территории)</a:t>
            </a:r>
            <a:endParaRPr b="true"/>
          </a:p>
          <a:p>
            <a:pPr algn="ctr"/>
            <a:endParaRPr b="true"/>
          </a:p>
          <a:p>
            <a:pPr algn="ctr"/>
            <a:endParaRPr b="true"/>
          </a:p>
          <a:p>
            <a:pPr algn="ctr"/>
            <a:endParaRPr b="true"/>
          </a:p>
          <a:p>
            <a:pPr algn="ctr"/>
            <a:endParaRPr b="true" sz="400"/>
          </a:p>
        </p:txBody>
      </p:sp>
      <p:sp>
        <p:nvSpPr>
          <p:cNvPr hidden="false" id="262" name="Shape 262"/>
          <p:cNvSpPr txBox="true"/>
          <p:nvPr isPhoto="false"/>
        </p:nvSpPr>
        <p:spPr>
          <a:xfrm flipH="false" flipV="false" rot="0">
            <a:off x="339725" y="2520950"/>
            <a:ext cx="7937500" cy="403542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t>Заполните таблицу. В ней укажите количество потенциальных людских потерь, возможные нарушения инфраструктуры и экономический ущерб в рублях. </a:t>
            </a:r>
          </a:p>
          <a:p/>
          <a:p>
            <a:r>
              <a:t>Для оценки прогнозируемых масштабов теракта используйте классификацию, которую установило Правительство постановлением от 21.05.2007 № 304.</a:t>
            </a:r>
          </a:p>
        </p:txBody>
      </p:sp>
      <p:pic>
        <p:nvPicPr>
          <p:cNvPr hidden="false" id="264" name="Picture 26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41350" y="4471988"/>
            <a:ext cx="7334250" cy="1828800"/>
          </a:xfrm>
          <a:prstGeom prst="rect">
            <a:avLst/>
          </a:prstGeom>
          <a:ln>
            <a:noFill/>
          </a:ln>
        </p:spPr>
      </p:pic>
    </p:spTree>
  </p:cSld>
</p:sld>
</file>

<file path=ppt/slides/slide3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65" name="GroupShape 26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67" name="Picture 26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9725" y="309563"/>
            <a:ext cx="2822575" cy="284162"/>
          </a:xfrm>
          <a:prstGeom prst="rect">
            <a:avLst/>
          </a:prstGeom>
          <a:ln>
            <a:noFill/>
          </a:ln>
        </p:spPr>
      </p:pic>
      <p:sp>
        <p:nvSpPr>
          <p:cNvPr hidden="false" id="268" name="Shape 268"/>
          <p:cNvSpPr txBox="true"/>
          <p:nvPr isPhoto="false"/>
        </p:nvSpPr>
        <p:spPr>
          <a:xfrm flipH="false" flipV="false" rot="0">
            <a:off x="339725" y="1893888"/>
            <a:ext cx="7861300" cy="534986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800">
                <a:solidFill>
                  <a:srgbClr val="FF0000"/>
                </a:solidFill>
              </a:rPr>
              <a:t>Разработка паспорта безопасности</a:t>
            </a:r>
            <a:endParaRPr b="true" sz="2800">
              <a:solidFill>
                <a:srgbClr val="FF0000"/>
              </a:solidFill>
            </a:endParaRPr>
          </a:p>
          <a:p>
            <a:pPr algn="ctr"/>
            <a:endParaRPr b="true" sz="2800">
              <a:solidFill>
                <a:srgbClr val="FF0000"/>
              </a:solidFill>
            </a:endParaRPr>
          </a:p>
          <a:p>
            <a:pPr algn="ctr"/>
            <a:endParaRPr b="true" sz="500"/>
          </a:p>
          <a:p>
            <a:pPr algn="ctr"/>
            <a:r>
              <a:rPr b="true" sz="2000"/>
              <a:t>Раздел 6. Силы и средства, привлекаемые для обеспечения антитеррористической защищенности объекта (территории)</a:t>
            </a:r>
            <a:endParaRPr b="true" sz="2000"/>
          </a:p>
          <a:p>
            <a:pPr algn="ctr"/>
            <a:endParaRPr b="true" sz="2000"/>
          </a:p>
          <a:p>
            <a:pPr algn="ctr"/>
            <a:endParaRPr b="true" sz="2000"/>
          </a:p>
          <a:p>
            <a:pPr algn="ctr"/>
            <a:endParaRPr b="true" sz="500"/>
          </a:p>
        </p:txBody>
      </p:sp>
      <p:sp>
        <p:nvSpPr>
          <p:cNvPr hidden="false" id="269" name="Shape 269"/>
          <p:cNvSpPr txBox="true"/>
          <p:nvPr isPhoto="false"/>
        </p:nvSpPr>
        <p:spPr>
          <a:xfrm flipH="false" flipV="false" rot="0">
            <a:off x="339725" y="2979738"/>
            <a:ext cx="7937500" cy="3878261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1600"/>
              <a:t>В шестом разделе укажите, как организована охрана зданий и территории образовательной организации. </a:t>
            </a:r>
            <a:endParaRPr sz="1600"/>
          </a:p>
          <a:p>
            <a:endParaRPr sz="700"/>
          </a:p>
          <a:p>
            <a:r>
              <a:rPr sz="1600"/>
              <a:t>Для этого в пропишите какие используете для антитеррористической защищенности объекта:</a:t>
            </a:r>
            <a:endParaRPr sz="1600"/>
          </a:p>
          <a:p>
            <a:endParaRPr sz="700"/>
          </a:p>
          <a:p>
            <a:r>
              <a:rPr sz="1600"/>
              <a:t>– силы – наименование подразделения вневедомственной, ведомственной охраны, частной охранной организации, а также реквизиты договора на оказание охранных услуг;</a:t>
            </a:r>
            <a:endParaRPr sz="1600"/>
          </a:p>
          <a:p>
            <a:endParaRPr sz="700"/>
          </a:p>
          <a:p>
            <a:r>
              <a:rPr sz="1600"/>
              <a:t>– средства – огнестрельное оружие, защитные средства, транспорт, служебные собаки.</a:t>
            </a:r>
            <a:endParaRPr sz="1600"/>
          </a:p>
          <a:p>
            <a:r>
              <a:rPr sz="1600"/>
              <a:t>Сведения возьмите из договора с охранной организацией и уточните у сотрудника охранного предприятия.</a:t>
            </a:r>
            <a:endParaRPr sz="1600"/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7" name="GroupShape 1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8" name="Shape 118"/>
          <p:cNvSpPr txBox="true"/>
          <p:nvPr isPhoto="false"/>
        </p:nvSpPr>
        <p:spPr>
          <a:xfrm flipH="false" flipV="false" rot="0">
            <a:off x="447675" y="839788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900"/>
              <a:t>Актуальность темы </a:t>
            </a:r>
            <a:endParaRPr b="true" sz="1200"/>
          </a:p>
        </p:txBody>
      </p:sp>
      <p:pic>
        <p:nvPicPr>
          <p:cNvPr hidden="false" id="120" name="Picture 12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52425" y="1472207"/>
            <a:ext cx="3465514" cy="2599136"/>
          </a:xfrm>
          <a:prstGeom prst="rect">
            <a:avLst/>
          </a:prstGeom>
          <a:ln>
            <a:noFill/>
          </a:ln>
        </p:spPr>
      </p:pic>
      <p:pic>
        <p:nvPicPr>
          <p:cNvPr hidden="false" id="122" name="Picture 12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3928002" y="1590675"/>
            <a:ext cx="4410076" cy="2480668"/>
          </a:xfrm>
          <a:prstGeom prst="rect">
            <a:avLst/>
          </a:prstGeom>
          <a:ln>
            <a:noFill/>
          </a:ln>
        </p:spPr>
      </p:pic>
      <p:pic>
        <p:nvPicPr>
          <p:cNvPr hidden="false" id="124" name="Picture 12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447675" y="4216466"/>
            <a:ext cx="3286125" cy="2043047"/>
          </a:xfrm>
          <a:prstGeom prst="rect">
            <a:avLst/>
          </a:prstGeom>
          <a:ln>
            <a:noFill/>
          </a:ln>
        </p:spPr>
      </p:pic>
      <p:pic>
        <p:nvPicPr>
          <p:cNvPr hidden="false" id="126" name="Picture 126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4179885" y="4115079"/>
            <a:ext cx="3992563" cy="2245817"/>
          </a:xfrm>
          <a:prstGeom prst="rect">
            <a:avLst/>
          </a:prstGeom>
          <a:ln>
            <a:noFill/>
          </a:ln>
        </p:spPr>
      </p:pic>
    </p:spTree>
  </p:cSld>
</p:sld>
</file>

<file path=ppt/slides/slide4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70" name="GroupShape 2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72" name="Picture 27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9725" y="309563"/>
            <a:ext cx="2822575" cy="284162"/>
          </a:xfrm>
          <a:prstGeom prst="rect">
            <a:avLst/>
          </a:prstGeom>
          <a:ln>
            <a:noFill/>
          </a:ln>
        </p:spPr>
      </p:pic>
      <p:sp>
        <p:nvSpPr>
          <p:cNvPr hidden="false" id="273" name="Shape 273"/>
          <p:cNvSpPr txBox="true"/>
          <p:nvPr isPhoto="false"/>
        </p:nvSpPr>
        <p:spPr>
          <a:xfrm flipH="false" flipV="false" rot="0">
            <a:off x="339725" y="1431925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>
                <a:solidFill>
                  <a:srgbClr val="FF0000"/>
                </a:solidFill>
              </a:rPr>
              <a:t>Разработка паспорта безопасности</a:t>
            </a:r>
            <a:endParaRPr b="true" sz="2400">
              <a:solidFill>
                <a:srgbClr val="FF0000"/>
              </a:solidFill>
            </a:endParaRPr>
          </a:p>
          <a:p>
            <a:pPr algn="ctr"/>
            <a:endParaRPr b="true" sz="2000"/>
          </a:p>
          <a:p>
            <a:pPr algn="ctr"/>
            <a:endParaRPr b="true" sz="500"/>
          </a:p>
          <a:p>
            <a:pPr algn="ctr"/>
            <a:r>
              <a:rPr b="true" sz="2000"/>
              <a:t>Раздел 7. Меры по инженерно-технической, физической защите и пожарной безопасности объекта</a:t>
            </a:r>
            <a:endParaRPr b="true" sz="2000"/>
          </a:p>
          <a:p>
            <a:pPr algn="ctr"/>
            <a:endParaRPr b="true" sz="2000"/>
          </a:p>
          <a:p>
            <a:pPr algn="ctr"/>
            <a:endParaRPr b="true" sz="500"/>
          </a:p>
        </p:txBody>
      </p:sp>
      <p:sp>
        <p:nvSpPr>
          <p:cNvPr hidden="false" id="274" name="Shape 274"/>
          <p:cNvSpPr txBox="true"/>
          <p:nvPr isPhoto="false"/>
        </p:nvSpPr>
        <p:spPr>
          <a:xfrm flipH="false" flipV="false" rot="0">
            <a:off x="339725" y="2230438"/>
            <a:ext cx="8047038" cy="4037011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1400"/>
              <a:t>В седьмом разделе заполните три блока о мерах защиты зданий и территории образовательной организации. Для этого укажите о наличии, количестве, и по необходимости марке, месте установки:</a:t>
            </a:r>
            <a:endParaRPr sz="1400"/>
          </a:p>
          <a:p>
            <a:endParaRPr sz="800"/>
          </a:p>
          <a:p>
            <a:r>
              <a:rPr b="true" sz="1400"/>
              <a:t>1. Инженерно-техническая защита</a:t>
            </a:r>
            <a:r>
              <a:rPr sz="1400"/>
              <a:t> – система оповещения, резервные источники электроснабжения и системы связи, технические системы обнаружения несанкционированного проникновения, стационарные и ручные металлоискатели, система наружного освещения и видеонаблюдения;</a:t>
            </a:r>
            <a:endParaRPr sz="1400"/>
          </a:p>
          <a:p>
            <a:endParaRPr sz="800"/>
          </a:p>
          <a:p>
            <a:r>
              <a:rPr b="true" sz="1400"/>
              <a:t>2. Физическая защита</a:t>
            </a:r>
            <a:r>
              <a:rPr sz="1400"/>
              <a:t> – контрольно-пропускные пункты, эвакуационные выходы, электронная система пропуска, физическая охрана;</a:t>
            </a:r>
            <a:endParaRPr sz="1400"/>
          </a:p>
          <a:p>
            <a:endParaRPr sz="800"/>
          </a:p>
          <a:p>
            <a:r>
              <a:rPr b="true" sz="1400"/>
              <a:t>3. Пожарная безопасность</a:t>
            </a:r>
            <a:r>
              <a:rPr sz="1400"/>
              <a:t> – автоматическая пожарная сигнализация и система пожаротушения, система внутреннего противопожарного водопровода, оповещения и управления эвакуацией при пожаре, первичные средства пожаротушения (огнетушители</a:t>
            </a:r>
            <a:r>
              <a:rPr sz="1400"/>
              <a:t>).</a:t>
            </a:r>
            <a:endParaRPr sz="1400"/>
          </a:p>
          <a:p>
            <a:endParaRPr sz="800"/>
          </a:p>
          <a:p>
            <a:r>
              <a:rPr sz="1050"/>
              <a:t>Комментарий: по сравнению с предыдущей версией паспорта безопасности изменились требования к составу и сведениям седьмого раздела</a:t>
            </a:r>
            <a:r>
              <a:rPr sz="1050"/>
              <a:t>.</a:t>
            </a:r>
            <a:endParaRPr sz="1050"/>
          </a:p>
          <a:p>
            <a:endParaRPr sz="1050"/>
          </a:p>
          <a:p>
            <a:r>
              <a:rPr sz="1050"/>
              <a:t>В первом блоке вместо наличия охранного освещения теперь достаточно указать о наличии наружного, а вместо телевизионной системы охраны – о системе видеонаблюдения. Об оповещении о несанкционированном проникновении теперь можно сообщить только с помощью технических систем. Указывать сведения о наличии резервных источниках тепло– и газоснабжения больше не надо.</a:t>
            </a:r>
            <a:endParaRPr sz="1050"/>
          </a:p>
          <a:p>
            <a:r>
              <a:rPr sz="1050"/>
              <a:t>Во втором блоке теперь вместо нештатных аварийно-спасательных формирований надо указать сведения о физической охране – наименование организации, количество охранников и постов.</a:t>
            </a:r>
            <a:endParaRPr sz="1050"/>
          </a:p>
          <a:p>
            <a:r>
              <a:rPr sz="1050"/>
              <a:t>Полностью заменили требования к третьему блоку раздела, а наличие четвертого (плана взаимодействия с территориальными органами безопасности) – исключили.</a:t>
            </a:r>
            <a:endParaRPr sz="1050"/>
          </a:p>
          <a:p>
            <a:endParaRPr sz="2000"/>
          </a:p>
        </p:txBody>
      </p:sp>
    </p:spTree>
  </p:cSld>
</p:sld>
</file>

<file path=ppt/slides/slide4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75" name="GroupShape 27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6" name="Shape 276"/>
          <p:cNvSpPr txBox="true"/>
          <p:nvPr isPhoto="false"/>
        </p:nvSpPr>
        <p:spPr>
          <a:xfrm flipH="false" flipV="false" rot="0">
            <a:off x="130175" y="1654175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>
                <a:solidFill>
                  <a:srgbClr val="FF0000"/>
                </a:solidFill>
              </a:rPr>
              <a:t>Разработка паспорта безопасности</a:t>
            </a:r>
            <a:endParaRPr b="true" sz="2400">
              <a:solidFill>
                <a:srgbClr val="FF0000"/>
              </a:solidFill>
            </a:endParaRPr>
          </a:p>
          <a:p>
            <a:pPr algn="ctr"/>
            <a:endParaRPr b="true" sz="500"/>
          </a:p>
          <a:p>
            <a:pPr algn="ctr"/>
            <a:r>
              <a:rPr b="true" sz="2000"/>
              <a:t>Раздел 8. Выводы и рекомендации</a:t>
            </a:r>
            <a:endParaRPr b="true" sz="2000"/>
          </a:p>
          <a:p>
            <a:pPr algn="ctr"/>
            <a:endParaRPr b="true" sz="2000"/>
          </a:p>
          <a:p>
            <a:pPr algn="ctr"/>
            <a:endParaRPr b="true" sz="2000"/>
          </a:p>
          <a:p>
            <a:pPr algn="ctr"/>
            <a:endParaRPr b="true" sz="500"/>
          </a:p>
        </p:txBody>
      </p:sp>
      <p:sp>
        <p:nvSpPr>
          <p:cNvPr hidden="false" id="277" name="Shape 277"/>
          <p:cNvSpPr txBox="true"/>
          <p:nvPr isPhoto="false"/>
        </p:nvSpPr>
        <p:spPr>
          <a:xfrm flipH="false" flipV="false" rot="0">
            <a:off x="339725" y="2189163"/>
            <a:ext cx="7937500" cy="403542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2000"/>
              <a:t>В восьмом разделе укажите выводы, которые сделала комиссия по результатам обследования здания и территории. </a:t>
            </a:r>
            <a:endParaRPr sz="2000"/>
          </a:p>
          <a:p>
            <a:endParaRPr sz="2000"/>
          </a:p>
          <a:p>
            <a:r>
              <a:rPr sz="2000"/>
              <a:t>Выводы могут быть об оценке эффективности системы безопасности образовательной организации, ее соответствии требованиям антитеррористической защищенности. </a:t>
            </a:r>
            <a:endParaRPr sz="2000"/>
          </a:p>
          <a:p>
            <a:endParaRPr sz="2000"/>
          </a:p>
          <a:p>
            <a:r>
              <a:rPr sz="2000"/>
              <a:t>Затем пропишите предложения комиссии, например, о совершенствовании системы безопасности, повышению уровня его инженерно-технической защиты, по устранению недостатков.</a:t>
            </a:r>
            <a:endParaRPr sz="2000"/>
          </a:p>
        </p:txBody>
      </p:sp>
    </p:spTree>
  </p:cSld>
</p:sld>
</file>

<file path=ppt/slides/slide4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78" name="GroupShape 27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80" name="Picture 28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9725" y="309563"/>
            <a:ext cx="2822575" cy="284162"/>
          </a:xfrm>
          <a:prstGeom prst="rect">
            <a:avLst/>
          </a:prstGeom>
          <a:ln>
            <a:noFill/>
          </a:ln>
        </p:spPr>
      </p:pic>
      <p:sp>
        <p:nvSpPr>
          <p:cNvPr hidden="false" id="281" name="Shape 281"/>
          <p:cNvSpPr txBox="true"/>
          <p:nvPr isPhoto="false"/>
        </p:nvSpPr>
        <p:spPr>
          <a:xfrm flipH="false" flipV="false" rot="0">
            <a:off x="225425" y="1692275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>
                <a:solidFill>
                  <a:srgbClr val="FF0000"/>
                </a:solidFill>
              </a:rPr>
              <a:t>Разработка паспорта безопасности</a:t>
            </a:r>
            <a:endParaRPr b="true" sz="2400">
              <a:solidFill>
                <a:srgbClr val="FF0000"/>
              </a:solidFill>
            </a:endParaRPr>
          </a:p>
          <a:p>
            <a:pPr algn="ctr"/>
            <a:endParaRPr b="true" sz="400"/>
          </a:p>
          <a:p>
            <a:pPr algn="ctr"/>
            <a:r>
              <a:rPr b="true"/>
              <a:t>Раздел 9. Дополнительные сведения с учетом особенностей объекта (территории)</a:t>
            </a:r>
            <a:endParaRPr b="true"/>
          </a:p>
          <a:p>
            <a:pPr algn="ctr"/>
            <a:endParaRPr b="true"/>
          </a:p>
          <a:p>
            <a:pPr algn="ctr"/>
            <a:endParaRPr b="true"/>
          </a:p>
          <a:p>
            <a:pPr algn="ctr"/>
            <a:endParaRPr b="true" sz="400"/>
          </a:p>
        </p:txBody>
      </p:sp>
      <p:sp>
        <p:nvSpPr>
          <p:cNvPr hidden="false" id="282" name="Shape 282"/>
          <p:cNvSpPr txBox="true"/>
          <p:nvPr isPhoto="false"/>
        </p:nvSpPr>
        <p:spPr>
          <a:xfrm flipH="false" flipV="false" rot="0">
            <a:off x="339725" y="2411413"/>
            <a:ext cx="7937500" cy="3303586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/>
            <a:r>
              <a:rPr sz="2000"/>
              <a:t>В девятом разделе укажите (если они есть) особенности, которые присущи вашей образовательной организации. </a:t>
            </a:r>
            <a:endParaRPr sz="2000"/>
          </a:p>
          <a:p>
            <a:pPr algn="just"/>
            <a:endParaRPr sz="2000"/>
          </a:p>
          <a:p>
            <a:pPr algn="just"/>
            <a:r>
              <a:rPr sz="2000"/>
              <a:t>Например, на территории организована локальная зона безопасности или есть работники, которые имеют допуск к работе со сведениями, составляющими государственную тайну.</a:t>
            </a:r>
            <a:endParaRPr sz="2000"/>
          </a:p>
          <a:p>
            <a:pPr algn="just"/>
            <a:endParaRPr sz="2000"/>
          </a:p>
          <a:p>
            <a:pPr algn="just"/>
            <a:r>
              <a:rPr sz="2000"/>
              <a:t>Необходимость дополнительных сведений определяют сотрудники правоохранительных органов, поэтому перед заполнением этого раздела проконсультируйтесь с ними.</a:t>
            </a:r>
            <a:endParaRPr sz="2000"/>
          </a:p>
        </p:txBody>
      </p:sp>
    </p:spTree>
  </p:cSld>
</p:sld>
</file>

<file path=ppt/slides/slide4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83" name="GroupShape 28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85" name="Picture 28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9725" y="309563"/>
            <a:ext cx="2822575" cy="284162"/>
          </a:xfrm>
          <a:prstGeom prst="rect">
            <a:avLst/>
          </a:prstGeom>
          <a:ln>
            <a:noFill/>
          </a:ln>
        </p:spPr>
      </p:pic>
      <p:sp>
        <p:nvSpPr>
          <p:cNvPr hidden="false" id="286" name="Shape 286"/>
          <p:cNvSpPr txBox="true"/>
          <p:nvPr isPhoto="false"/>
        </p:nvSpPr>
        <p:spPr>
          <a:xfrm flipH="false" flipV="false" rot="0">
            <a:off x="25400" y="1119188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Какие документы приложить к паспорту</a:t>
            </a:r>
            <a:endParaRPr b="true" sz="2400"/>
          </a:p>
          <a:p>
            <a:pPr algn="ctr"/>
            <a:endParaRPr b="true" sz="600"/>
          </a:p>
        </p:txBody>
      </p:sp>
      <p:sp>
        <p:nvSpPr>
          <p:cNvPr hidden="false" id="287" name="Shape 287"/>
          <p:cNvSpPr txBox="true"/>
          <p:nvPr isPhoto="false"/>
        </p:nvSpPr>
        <p:spPr>
          <a:xfrm flipH="false" flipV="false" rot="0">
            <a:off x="339725" y="2235200"/>
            <a:ext cx="7937500" cy="4037013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2000"/>
              <a:t>К каждому экземпляру паспорта приложите:</a:t>
            </a:r>
            <a:endParaRPr sz="2000"/>
          </a:p>
          <a:p>
            <a:endParaRPr sz="2000"/>
          </a:p>
          <a:p>
            <a:r>
              <a:rPr sz="2000"/>
              <a:t>– поэтажный план или схема здания сада и школы с обозначением критических элементов;</a:t>
            </a:r>
            <a:endParaRPr sz="2000"/>
          </a:p>
          <a:p>
            <a:endParaRPr sz="2000"/>
          </a:p>
          <a:p>
            <a:r>
              <a:rPr sz="2000"/>
              <a:t>– план или схема охраны здания и территории с указанием контрольно-пропускных пунктов, постов охраны, инженерно-технических средств охраны;</a:t>
            </a:r>
            <a:endParaRPr sz="2000"/>
          </a:p>
          <a:p>
            <a:endParaRPr sz="2000"/>
          </a:p>
          <a:p>
            <a:r>
              <a:rPr sz="2000"/>
              <a:t>– акт обследования и категорирования.</a:t>
            </a:r>
            <a:endParaRPr sz="2000"/>
          </a:p>
          <a:p>
            <a:endParaRPr sz="2000"/>
          </a:p>
        </p:txBody>
      </p:sp>
      <p:sp>
        <p:nvSpPr>
          <p:cNvPr hidden="false" id="288" name="Shape 288"/>
          <p:cNvSpPr txBox="false"/>
          <p:nvPr isPhoto="false"/>
        </p:nvSpPr>
        <p:spPr>
          <a:xfrm flipH="false" flipV="false" rot="0">
            <a:off x="6240463" y="1728788"/>
            <a:ext cx="1816099" cy="1014411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 wrap="none">
            <a:spAutoFit/>
          </a:bodyPr>
          <a:p>
            <a:pPr algn="l"/>
            <a:r>
              <a:rPr b="true" sz="600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2</a:t>
            </a:r>
            <a:r>
              <a:rPr b="true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экземпляра</a:t>
            </a:r>
            <a:endParaRPr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4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89" name="GroupShape 28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91" name="Picture 29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9725" y="309563"/>
            <a:ext cx="2822575" cy="284162"/>
          </a:xfrm>
          <a:prstGeom prst="rect">
            <a:avLst/>
          </a:prstGeom>
          <a:ln>
            <a:noFill/>
          </a:ln>
        </p:spPr>
      </p:pic>
      <p:sp>
        <p:nvSpPr>
          <p:cNvPr hidden="false" id="292" name="Shape 292"/>
          <p:cNvSpPr txBox="true"/>
          <p:nvPr isPhoto="false"/>
        </p:nvSpPr>
        <p:spPr>
          <a:xfrm flipH="false" flipV="false" rot="0">
            <a:off x="73025" y="1133475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000"/>
              <a:t>С кем и кода согласовать проект паспорта безопасности</a:t>
            </a:r>
            <a:endParaRPr b="true" sz="2000"/>
          </a:p>
          <a:p>
            <a:pPr algn="ctr"/>
            <a:endParaRPr b="true" sz="500"/>
          </a:p>
        </p:txBody>
      </p:sp>
      <p:sp>
        <p:nvSpPr>
          <p:cNvPr hidden="false" id="293" name="Shape 293"/>
          <p:cNvSpPr txBox="true"/>
          <p:nvPr isPhoto="false"/>
        </p:nvSpPr>
        <p:spPr>
          <a:xfrm flipH="false" flipV="false" rot="0">
            <a:off x="339725" y="1860550"/>
            <a:ext cx="7937500" cy="403542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2000">
                <a:solidFill>
                  <a:schemeClr val="tx1">
                    <a:lumMod val="85000"/>
                    <a:lumOff val="15000"/>
                  </a:schemeClr>
                </a:solidFill>
              </a:rPr>
              <a:t>Согласуйте паспорт с руководителями территориальных </a:t>
            </a:r>
            <a:r>
              <a:rPr b="true" sz="2000">
                <a:solidFill>
                  <a:schemeClr val="tx1">
                    <a:lumMod val="85000"/>
                    <a:lumOff val="15000"/>
                  </a:schemeClr>
                </a:solidFill>
              </a:rPr>
              <a:t>ФСБ, </a:t>
            </a:r>
            <a:r>
              <a:rPr b="true" sz="2000">
                <a:solidFill>
                  <a:schemeClr val="tx1">
                    <a:lumMod val="85000"/>
                    <a:lumOff val="15000"/>
                  </a:schemeClr>
                </a:solidFill>
              </a:rPr>
              <a:t>Росгвардии</a:t>
            </a:r>
            <a:r>
              <a:rPr b="true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или подразделения вневедомственной охраны </a:t>
            </a:r>
            <a:r>
              <a:rPr b="true" sz="2000">
                <a:solidFill>
                  <a:schemeClr val="tx1">
                    <a:lumMod val="85000"/>
                    <a:lumOff val="15000"/>
                  </a:schemeClr>
                </a:solidFill>
              </a:rPr>
              <a:t>Росгвардии</a:t>
            </a:r>
            <a:r>
              <a:rPr b="true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и МЧС </a:t>
            </a:r>
            <a:r>
              <a:rPr sz="2000">
                <a:solidFill>
                  <a:schemeClr val="tx1">
                    <a:lumMod val="85000"/>
                    <a:lumOff val="15000"/>
                  </a:schemeClr>
                </a:solidFill>
              </a:rPr>
              <a:t>(п. 44 Требований, утв. постановлением Правительства № 1006). </a:t>
            </a:r>
            <a:endParaRPr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2000">
                <a:solidFill>
                  <a:schemeClr val="tx1">
                    <a:lumMod val="85000"/>
                    <a:lumOff val="15000"/>
                  </a:schemeClr>
                </a:solidFill>
              </a:rPr>
              <a:t>Согласовать паспорт надо не позже </a:t>
            </a:r>
            <a:r>
              <a:rPr b="true" sz="2000" u="sng">
                <a:solidFill>
                  <a:schemeClr val="tx1">
                    <a:lumMod val="85000"/>
                    <a:lumOff val="15000"/>
                  </a:schemeClr>
                </a:solidFill>
              </a:rPr>
              <a:t>45 рабочих дней </a:t>
            </a:r>
            <a:r>
              <a:rPr sz="2000">
                <a:solidFill>
                  <a:schemeClr val="tx1">
                    <a:lumMod val="85000"/>
                    <a:lumOff val="15000"/>
                  </a:schemeClr>
                </a:solidFill>
              </a:rPr>
              <a:t>с того дня, как его подписали.</a:t>
            </a:r>
            <a:endParaRPr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2000">
                <a:solidFill>
                  <a:schemeClr val="tx1">
                    <a:lumMod val="85000"/>
                    <a:lumOff val="15000"/>
                  </a:schemeClr>
                </a:solidFill>
              </a:rPr>
              <a:t>Составьте сопроводительные письма и направьте каждому органу по очереди оба экземпляра паспорта. </a:t>
            </a:r>
            <a:endParaRPr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sz="2000">
                <a:solidFill>
                  <a:schemeClr val="tx1">
                    <a:lumMod val="85000"/>
                    <a:lumOff val="15000"/>
                  </a:schemeClr>
                </a:solidFill>
              </a:rPr>
              <a:t>Отметку о согласовании руководители ведомств должны поставить не позже 10 дней с момента, когда его получили (п. 45 Требований, утв. постановлением Правительства № 1006).</a:t>
            </a:r>
            <a:endParaRPr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</p:sld>
</file>

<file path=ppt/slides/slide4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94" name="GroupShape 29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95" name="Shape 295"/>
          <p:cNvSpPr txBox="true"/>
          <p:nvPr isPhoto="false"/>
        </p:nvSpPr>
        <p:spPr>
          <a:xfrm flipH="false" flipV="false" rot="0">
            <a:off x="193675" y="941388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000"/>
              <a:t>Когда внести в паспорт безопасности изменения</a:t>
            </a:r>
            <a:endParaRPr b="true" sz="2000"/>
          </a:p>
          <a:p>
            <a:pPr algn="ctr"/>
            <a:endParaRPr b="true" sz="500"/>
          </a:p>
        </p:txBody>
      </p:sp>
      <p:sp>
        <p:nvSpPr>
          <p:cNvPr hidden="false" id="296" name="Shape 296"/>
          <p:cNvSpPr txBox="true"/>
          <p:nvPr isPhoto="false"/>
        </p:nvSpPr>
        <p:spPr>
          <a:xfrm flipH="false" flipV="false" rot="0">
            <a:off x="339725" y="1714500"/>
            <a:ext cx="7937500" cy="4037013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1600"/>
              <a:t>Актуализируйте паспорт безопасности </a:t>
            </a:r>
            <a:r>
              <a:rPr b="true" sz="1600" u="sng"/>
              <a:t>не реже одного раза в пять лет </a:t>
            </a:r>
            <a:r>
              <a:rPr sz="1600"/>
              <a:t>(п. 48 Требований, утв. постановлением Правительства № 1006). </a:t>
            </a:r>
            <a:endParaRPr sz="1600"/>
          </a:p>
          <a:p>
            <a:endParaRPr sz="1600"/>
          </a:p>
          <a:p>
            <a:r>
              <a:rPr b="true" sz="1600"/>
              <a:t>При этом поправьте паспорт раньше, если изменилась:</a:t>
            </a:r>
            <a:endParaRPr b="true" sz="1600"/>
          </a:p>
          <a:p>
            <a:endParaRPr sz="1600"/>
          </a:p>
          <a:p>
            <a:r>
              <a:rPr sz="1600"/>
              <a:t>– общая площадь здания и периметр территории образовательной организации;</a:t>
            </a:r>
            <a:endParaRPr sz="1600"/>
          </a:p>
          <a:p>
            <a:r>
              <a:rPr sz="1600"/>
              <a:t>– количество критических элементов;</a:t>
            </a:r>
            <a:endParaRPr sz="1600"/>
          </a:p>
          <a:p>
            <a:r>
              <a:rPr sz="1600"/>
              <a:t>– меры по инженерно-технической защите, которые выполняются в саду и школе.</a:t>
            </a:r>
            <a:endParaRPr sz="1600"/>
          </a:p>
          <a:p>
            <a:endParaRPr sz="1600"/>
          </a:p>
          <a:p>
            <a:r>
              <a:rPr sz="1600"/>
              <a:t>Изменения вносите в том же порядке, в котором разрабатывали паспорт. Для этого оформите приложением к каждому паспорту корректировочный лист. На основных экземплярах паспорта укажите дату и причину актуализации, поставьте свою подпись, инициалы и фамилию. Корректировочные листы до утверждения согласуйте с теми же органами, с которыми согласовывали паспорт.</a:t>
            </a:r>
            <a:endParaRPr sz="1600"/>
          </a:p>
          <a:p>
            <a:endParaRPr sz="1600"/>
          </a:p>
          <a:p>
            <a:r>
              <a:rPr b="true" sz="1600">
                <a:solidFill>
                  <a:srgbClr val="FF0000"/>
                </a:solidFill>
              </a:rPr>
              <a:t>Ситуация: </a:t>
            </a:r>
            <a:r>
              <a:rPr b="true" sz="1600"/>
              <a:t>надо ли уничтожать старый паспорт безопасности, если утвердили новый?</a:t>
            </a:r>
            <a:endParaRPr b="true" sz="1600"/>
          </a:p>
          <a:p>
            <a:r>
              <a:rPr b="true" sz="1600"/>
              <a:t>Нет, не надо.</a:t>
            </a:r>
            <a:endParaRPr b="true" sz="1600"/>
          </a:p>
          <a:p>
            <a:r>
              <a:rPr b="true" sz="1600"/>
              <a:t>Если утвердили новую редакцию паспорта безопасности, старые экземпляры храните в течение пяти лет (</a:t>
            </a:r>
            <a:r>
              <a:rPr b="true" sz="1600" u="sng"/>
              <a:t>п. 50</a:t>
            </a:r>
            <a:r>
              <a:rPr b="true" sz="1600"/>
              <a:t> Требования, утв. </a:t>
            </a:r>
            <a:r>
              <a:rPr b="true" sz="1600" u="sng"/>
              <a:t>постановлением Правительства № 1006 </a:t>
            </a:r>
            <a:r>
              <a:rPr b="true" sz="1600"/>
              <a:t>).</a:t>
            </a:r>
            <a:endParaRPr b="true" sz="1600"/>
          </a:p>
          <a:p>
            <a:endParaRPr sz="2000"/>
          </a:p>
        </p:txBody>
      </p:sp>
    </p:spTree>
  </p:cSld>
</p:sld>
</file>

<file path=ppt/slides/slide4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297" name="GroupShape 29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99" name="Picture 29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9725" y="309563"/>
            <a:ext cx="2822575" cy="284162"/>
          </a:xfrm>
          <a:prstGeom prst="rect">
            <a:avLst/>
          </a:prstGeom>
          <a:ln>
            <a:noFill/>
          </a:ln>
        </p:spPr>
      </p:pic>
      <p:sp>
        <p:nvSpPr>
          <p:cNvPr hidden="false" id="300" name="Shape 300"/>
          <p:cNvSpPr txBox="true"/>
          <p:nvPr isPhoto="false"/>
        </p:nvSpPr>
        <p:spPr>
          <a:xfrm flipH="false" flipV="false" rot="0">
            <a:off x="-146050" y="1119188"/>
            <a:ext cx="6861175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Кого назначить ответственным за антитеррористическую защищенность</a:t>
            </a:r>
            <a:endParaRPr b="true" sz="2400"/>
          </a:p>
          <a:p>
            <a:pPr algn="ctr"/>
            <a:endParaRPr b="true" sz="600"/>
          </a:p>
        </p:txBody>
      </p:sp>
      <p:sp>
        <p:nvSpPr>
          <p:cNvPr hidden="false" id="301" name="Shape 301"/>
          <p:cNvSpPr txBox="true"/>
          <p:nvPr isPhoto="false"/>
        </p:nvSpPr>
        <p:spPr>
          <a:xfrm flipH="false" flipV="false" rot="0">
            <a:off x="214313" y="2135188"/>
            <a:ext cx="5808662" cy="403542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t>Ответственным назначьте любого штатного работника (подп. «а» п. 24 Требований, утв. постановлением Правительства от 02.08.2019 № 1006). </a:t>
            </a:r>
          </a:p>
          <a:p/>
          <a:p>
            <a:r>
              <a:t>Получите его согласие на дополнительную работу и оформите кадровые документы. Затем организуйте обучение ответственного. </a:t>
            </a:r>
          </a:p>
          <a:p/>
          <a:p>
            <a:r>
              <a:t>Назначьте его ответственным за хранение паспорта безопасности и иных и иных документов объекта (территории), в том числе служебной информации ограниченного распространения о принимаемых мерах по его антитеррористической защищенности (п. 22 Требований)</a:t>
            </a:r>
          </a:p>
        </p:txBody>
      </p:sp>
      <p:pic>
        <p:nvPicPr>
          <p:cNvPr hidden="false" id="303" name="Picture 30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154738" y="2049463"/>
            <a:ext cx="2195512" cy="4391025"/>
          </a:xfrm>
          <a:prstGeom prst="rect">
            <a:avLst/>
          </a:prstGeom>
          <a:ln>
            <a:noFill/>
          </a:ln>
        </p:spPr>
      </p:pic>
    </p:spTree>
  </p:cSld>
</p:sld>
</file>

<file path=ppt/slides/slide4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304" name="GroupShape 30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06" name="Picture 30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9725" y="309563"/>
            <a:ext cx="2822575" cy="284162"/>
          </a:xfrm>
          <a:prstGeom prst="rect">
            <a:avLst/>
          </a:prstGeom>
          <a:ln>
            <a:noFill/>
          </a:ln>
        </p:spPr>
      </p:pic>
      <p:sp>
        <p:nvSpPr>
          <p:cNvPr hidden="false" id="307" name="Shape 307"/>
          <p:cNvSpPr txBox="true"/>
          <p:nvPr isPhoto="false"/>
        </p:nvSpPr>
        <p:spPr>
          <a:xfrm flipH="false" flipV="false" rot="0">
            <a:off x="339725" y="1149350"/>
            <a:ext cx="74422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Какие документы нужны по антитеррористической защищенности</a:t>
            </a:r>
            <a:endParaRPr b="true" sz="2400"/>
          </a:p>
          <a:p>
            <a:pPr algn="ctr"/>
            <a:endParaRPr b="true" sz="600"/>
          </a:p>
        </p:txBody>
      </p:sp>
      <p:sp>
        <p:nvSpPr>
          <p:cNvPr hidden="false" id="308" name="Shape 308"/>
          <p:cNvSpPr txBox="true"/>
          <p:nvPr isPhoto="false"/>
        </p:nvSpPr>
        <p:spPr>
          <a:xfrm flipH="false" flipV="false" rot="0">
            <a:off x="339725" y="1939925"/>
            <a:ext cx="7937500" cy="403542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1600"/>
              <a:t>Приказ и положение об ответственном сотруднике за антитеррористическую защищенность;</a:t>
            </a:r>
            <a:endParaRPr sz="1600"/>
          </a:p>
          <a:p>
            <a:endParaRPr sz="1600"/>
          </a:p>
          <a:p>
            <a:r>
              <a:rPr sz="1600"/>
              <a:t>Паспорт безопасности</a:t>
            </a:r>
            <a:endParaRPr sz="1600"/>
          </a:p>
          <a:p>
            <a:endParaRPr sz="1600"/>
          </a:p>
          <a:p>
            <a:r>
              <a:rPr sz="1600"/>
              <a:t>План действий по предупреждению и ликвидации ЧС</a:t>
            </a:r>
            <a:endParaRPr sz="1600"/>
          </a:p>
          <a:p>
            <a:endParaRPr sz="1600"/>
          </a:p>
          <a:p>
            <a:r>
              <a:rPr sz="1600"/>
              <a:t>Документы по обучению</a:t>
            </a:r>
            <a:endParaRPr sz="1600"/>
          </a:p>
          <a:p>
            <a:endParaRPr sz="1600"/>
          </a:p>
          <a:p>
            <a:r>
              <a:rPr sz="1600"/>
              <a:t>Перечень мероприятий по антитеррористической защищенности</a:t>
            </a:r>
            <a:endParaRPr sz="1600"/>
          </a:p>
          <a:p>
            <a:endParaRPr sz="1600"/>
          </a:p>
          <a:p>
            <a:r>
              <a:rPr sz="1600"/>
              <a:t>Документы о пропускном и </a:t>
            </a:r>
            <a:r>
              <a:rPr sz="1600"/>
              <a:t>внутриобъектовом</a:t>
            </a:r>
            <a:r>
              <a:rPr sz="1600"/>
              <a:t> режиме</a:t>
            </a:r>
            <a:endParaRPr sz="1600"/>
          </a:p>
          <a:p>
            <a:endParaRPr sz="1600"/>
          </a:p>
          <a:p>
            <a:r>
              <a:rPr sz="1600"/>
              <a:t>Список автотранспорта образовательной организации и личного транспорта работников, имеющих право на въезд</a:t>
            </a:r>
            <a:endParaRPr sz="1600"/>
          </a:p>
          <a:p>
            <a:endParaRPr sz="1600"/>
          </a:p>
          <a:p>
            <a:r>
              <a:rPr sz="1600"/>
              <a:t>Список специального автотранспорта, имеющего право на въезд</a:t>
            </a:r>
            <a:endParaRPr sz="1600"/>
          </a:p>
          <a:p>
            <a:endParaRPr sz="1600"/>
          </a:p>
        </p:txBody>
      </p:sp>
    </p:spTree>
  </p:cSld>
</p:sld>
</file>

<file path=ppt/slides/slide4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309" name="GroupShape 30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11" name="Picture 31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9725" y="309563"/>
            <a:ext cx="2822575" cy="284162"/>
          </a:xfrm>
          <a:prstGeom prst="rect">
            <a:avLst/>
          </a:prstGeom>
          <a:ln>
            <a:noFill/>
          </a:ln>
        </p:spPr>
      </p:pic>
      <p:sp>
        <p:nvSpPr>
          <p:cNvPr hidden="false" id="312" name="Shape 312"/>
          <p:cNvSpPr txBox="true"/>
          <p:nvPr isPhoto="false"/>
        </p:nvSpPr>
        <p:spPr>
          <a:xfrm flipH="false" flipV="false" rot="0">
            <a:off x="339725" y="944563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Как обучить мерам антитеррористической защиты</a:t>
            </a:r>
            <a:endParaRPr b="true" sz="2400"/>
          </a:p>
          <a:p>
            <a:pPr algn="ctr"/>
            <a:endParaRPr b="true" sz="600"/>
          </a:p>
        </p:txBody>
      </p:sp>
      <p:sp>
        <p:nvSpPr>
          <p:cNvPr hidden="false" id="313" name="Shape 313"/>
          <p:cNvSpPr txBox="true"/>
          <p:nvPr isPhoto="false"/>
        </p:nvSpPr>
        <p:spPr>
          <a:xfrm flipH="false" flipV="false" rot="0">
            <a:off x="339725" y="1676400"/>
            <a:ext cx="7937500" cy="403542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1500"/>
              <a:t>Чтобы довести до работников и детей информацию о способах защиты и действиях в условиях угрозы или при совершении теракта, организуйте их обучение и регулярно проводите учения и тренировки по подготовке к действиям при террористическом акте.</a:t>
            </a:r>
            <a:endParaRPr sz="1500"/>
          </a:p>
          <a:p>
            <a:endParaRPr sz="1000"/>
          </a:p>
          <a:p>
            <a:r>
              <a:rPr sz="1500"/>
              <a:t>Как обучать работников. Организуйте для всех работников образовательной организации пять видов обучения:</a:t>
            </a:r>
            <a:endParaRPr sz="1500"/>
          </a:p>
          <a:p>
            <a:r>
              <a:rPr sz="1500"/>
              <a:t>– индивидуальной работу по вопросам противодействия идеологии терроризма и экстремизма;</a:t>
            </a:r>
            <a:endParaRPr sz="1500"/>
          </a:p>
          <a:p>
            <a:r>
              <a:rPr sz="1500"/>
              <a:t>– обучение действиям в условиях угрозы или совершения теракта;</a:t>
            </a:r>
            <a:endParaRPr sz="1500"/>
          </a:p>
          <a:p>
            <a:r>
              <a:rPr sz="1500"/>
              <a:t>– занятия по минимизации морально-психологических последствий совершения теракта;</a:t>
            </a:r>
            <a:endParaRPr sz="1500"/>
          </a:p>
          <a:p>
            <a:r>
              <a:rPr sz="1500"/>
              <a:t>– подготовку по обнаружению токсичных химикатов, отравляющих веществ и патогенных биологических агентов;</a:t>
            </a:r>
            <a:endParaRPr sz="1500"/>
          </a:p>
          <a:p>
            <a:r>
              <a:rPr sz="1500"/>
              <a:t>– антитеррористические инструктажи.</a:t>
            </a:r>
            <a:endParaRPr sz="1500"/>
          </a:p>
          <a:p>
            <a:endParaRPr sz="1000"/>
          </a:p>
          <a:p>
            <a:r>
              <a:rPr sz="1500"/>
              <a:t>Такие требования установлены подпунктом «з» пункта 18, подпунктами «в» и «е» пункта 21, подпунктом «в» п. 23, подпунктом «е» пункта 24 Требований, утв. постановлением Правительства № 1006). Для подчиненных, которые работают с информацией ограниченного распространения, дополнительно предусмотрите подготовку и переподготовку работы с такими сведениями.</a:t>
            </a:r>
            <a:endParaRPr sz="1500"/>
          </a:p>
          <a:p>
            <a:endParaRPr sz="1000"/>
          </a:p>
          <a:p>
            <a:r>
              <a:rPr sz="1500"/>
              <a:t>Требований, как обучать работников, нет. Вы можете обучать работников, как в саду и школе, так и в другой образовательной организации. </a:t>
            </a:r>
            <a:endParaRPr sz="1500"/>
          </a:p>
        </p:txBody>
      </p:sp>
    </p:spTree>
  </p:cSld>
</p:sld>
</file>

<file path=ppt/slides/slide4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314" name="GroupShape 3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16" name="Picture 31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9725" y="309563"/>
            <a:ext cx="2822575" cy="284162"/>
          </a:xfrm>
          <a:prstGeom prst="rect">
            <a:avLst/>
          </a:prstGeom>
          <a:ln>
            <a:noFill/>
          </a:ln>
        </p:spPr>
      </p:pic>
      <p:sp>
        <p:nvSpPr>
          <p:cNvPr hidden="false" id="317" name="Shape 317"/>
          <p:cNvSpPr txBox="true"/>
          <p:nvPr isPhoto="false"/>
        </p:nvSpPr>
        <p:spPr>
          <a:xfrm flipH="false" flipV="false" rot="0">
            <a:off x="330200" y="1033463"/>
            <a:ext cx="7718425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Как обеспечить взаимодействие с органами безопасности</a:t>
            </a:r>
            <a:endParaRPr b="true" sz="2400"/>
          </a:p>
          <a:p>
            <a:pPr algn="ctr"/>
            <a:endParaRPr b="true" sz="600"/>
          </a:p>
        </p:txBody>
      </p:sp>
      <p:sp>
        <p:nvSpPr>
          <p:cNvPr hidden="false" id="318" name="Shape 318"/>
          <p:cNvSpPr txBox="true"/>
          <p:nvPr isPhoto="false"/>
        </p:nvSpPr>
        <p:spPr>
          <a:xfrm flipH="false" flipV="false" rot="0">
            <a:off x="339725" y="1844675"/>
            <a:ext cx="7937500" cy="403542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t>Обяжите ответственного за антитеррористическую защищенность установить личный контакт с представителями территориальных органов ФСБ и Росгвардии (подп. «н» п. 24 требований, утв. постановлением Правительства № 1006). </a:t>
            </a:r>
          </a:p>
          <a:p>
            <a:endParaRPr sz="1000"/>
          </a:p>
          <a:p>
            <a:r>
              <a:t>Затем ежегодно напоминайте работнику согласовывать график проведения совместных тренировок и встреч с представителями органов безопасности. </a:t>
            </a:r>
          </a:p>
          <a:p>
            <a:endParaRPr sz="1000"/>
          </a:p>
          <a:p>
            <a:r>
              <a:t>Также поручите работнику уточнять контакты служб, минимальные и максимальные сроки их прибытия в образовательную организацию.</a:t>
            </a:r>
          </a:p>
        </p:txBody>
      </p:sp>
      <p:pic>
        <p:nvPicPr>
          <p:cNvPr hidden="false" id="320" name="Picture 32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2656674" y="4642395"/>
            <a:ext cx="3303265" cy="2215605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27" name="GroupShape 12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8" name="Shape 128"/>
          <p:cNvSpPr txBox="true"/>
          <p:nvPr isPhoto="false"/>
        </p:nvSpPr>
        <p:spPr>
          <a:xfrm flipH="false" flipV="false" rot="0">
            <a:off x="457200" y="866775"/>
            <a:ext cx="8229600" cy="534988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900"/>
              <a:t>Нормативные документы </a:t>
            </a:r>
            <a:endParaRPr b="true" sz="1200"/>
          </a:p>
        </p:txBody>
      </p:sp>
      <p:sp>
        <p:nvSpPr>
          <p:cNvPr hidden="false" id="129" name="Shape 129"/>
          <p:cNvSpPr txBox="true"/>
          <p:nvPr isPhoto="false"/>
        </p:nvSpPr>
        <p:spPr>
          <a:xfrm flipH="false" flipV="false" rot="0">
            <a:off x="457200" y="2114550"/>
            <a:ext cx="7858125" cy="3067050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just">
              <a:buNone/>
            </a:pPr>
            <a:endParaRPr b="true">
              <a:solidFill>
                <a:srgbClr val="1C1C1C"/>
              </a:solidFill>
            </a:endParaRPr>
          </a:p>
          <a:p>
            <a:pPr algn="just">
              <a:buNone/>
            </a:pPr>
            <a:r>
              <a:rPr b="true">
                <a:solidFill>
                  <a:srgbClr val="1C1C1C"/>
                </a:solidFill>
              </a:rPr>
              <a:t>Постановление Правительства РФ от 25 декабря 2013 г. N 1244</a:t>
            </a:r>
            <a:br>
              <a:rPr b="true">
                <a:solidFill>
                  <a:srgbClr val="1C1C1C"/>
                </a:solidFill>
              </a:rPr>
            </a:br>
            <a:r>
              <a:rPr b="true">
                <a:solidFill>
                  <a:srgbClr val="1C1C1C"/>
                </a:solidFill>
              </a:rPr>
              <a:t>"Об антитеррористической защищенности объектов (территорий)"</a:t>
            </a:r>
            <a:endParaRPr b="true">
              <a:solidFill>
                <a:srgbClr val="1C1C1C"/>
              </a:solidFill>
            </a:endParaRPr>
          </a:p>
          <a:p>
            <a:pPr algn="just">
              <a:buNone/>
            </a:pPr>
            <a:endParaRPr b="true">
              <a:solidFill>
                <a:srgbClr val="1C1C1C"/>
              </a:solidFill>
            </a:endParaRPr>
          </a:p>
          <a:p>
            <a:pPr algn="just">
              <a:buNone/>
            </a:pPr>
            <a:r>
              <a:rPr b="true">
                <a:solidFill>
                  <a:srgbClr val="1C1C1C"/>
                </a:solidFill>
              </a:rPr>
              <a:t>Постановление Правительства РФ от 2 августа 2019 г. № 1006 “Об утверждении требований к антитеррористической защищенности объектов (территорий) Министерства просвещения Российской Федерации и объектов (территорий), относящихся к сфере деятельности Министерства просвещения Российской Федерации, и формы паспорта безопасности этих объектов (территорий)”</a:t>
            </a:r>
            <a:endParaRPr sz="2000">
              <a:solidFill>
                <a:srgbClr val="898989"/>
              </a:solidFill>
            </a:endParaRPr>
          </a:p>
        </p:txBody>
      </p:sp>
      <p:sp>
        <p:nvSpPr>
          <p:cNvPr hidden="false" id="130" name="Shape 130"/>
          <p:cNvSpPr txBox="false"/>
          <p:nvPr isPhoto="false"/>
        </p:nvSpPr>
        <p:spPr>
          <a:xfrm flipH="false" flipV="false" rot="0">
            <a:off x="444500" y="1582738"/>
            <a:ext cx="7858125" cy="646112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>
            <a:spAutoFit/>
          </a:bodyPr>
          <a:p>
            <a:pPr algn="l"/>
            <a:r>
              <a:rPr b="true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Федеральный закон "О защите населения и территорий от чрезвычайных ситуаций природного и техногенного характера" от 21.12.1994 N 68-ФЗ</a:t>
            </a:r>
            <a:endParaRPr b="true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31" name="Shape 131"/>
          <p:cNvSpPr txBox="false"/>
          <p:nvPr isPhoto="false"/>
        </p:nvSpPr>
        <p:spPr>
          <a:xfrm flipH="false" flipV="false" rot="0">
            <a:off x="561975" y="5376863"/>
            <a:ext cx="7629525" cy="646112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>
            <a:spAutoFit/>
          </a:bodyPr>
          <a:p>
            <a:pPr algn="l"/>
            <a:r>
              <a:rPr b="true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Письмо Министерства просвещения РФ от 11 мая 2021 г. N СК-123/07 “Об усилении мер безопасности”</a:t>
            </a:r>
            <a:endParaRPr b="true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5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321" name="GroupShape 32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23" name="Picture 32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9725" y="309563"/>
            <a:ext cx="2822575" cy="284162"/>
          </a:xfrm>
          <a:prstGeom prst="rect">
            <a:avLst/>
          </a:prstGeom>
          <a:ln>
            <a:noFill/>
          </a:ln>
        </p:spPr>
      </p:pic>
      <p:sp>
        <p:nvSpPr>
          <p:cNvPr hidden="false" id="324" name="Shape 324"/>
          <p:cNvSpPr txBox="true"/>
          <p:nvPr isPhoto="false"/>
        </p:nvSpPr>
        <p:spPr>
          <a:xfrm flipH="false" flipV="false" rot="0">
            <a:off x="-79375" y="1119188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400"/>
              <a:t>Как обезопасить информационные ресурсы</a:t>
            </a:r>
            <a:endParaRPr b="true" sz="2400"/>
          </a:p>
          <a:p>
            <a:pPr algn="ctr"/>
            <a:endParaRPr b="true" sz="600"/>
          </a:p>
        </p:txBody>
      </p:sp>
      <p:sp>
        <p:nvSpPr>
          <p:cNvPr hidden="false" id="325" name="Shape 325"/>
          <p:cNvSpPr txBox="true"/>
          <p:nvPr isPhoto="false"/>
        </p:nvSpPr>
        <p:spPr>
          <a:xfrm flipH="false" flipV="false" rot="0">
            <a:off x="339725" y="2112963"/>
            <a:ext cx="4564063" cy="403542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2000"/>
              <a:t>Обезопасить локальную сеть и компьютеры от несанкционированного доступа поручите ответственному за информационную безопасность (подп. «е» п. 18, подп. «к» п. 24 Требований, утв. постановлением Правительства № 1006). </a:t>
            </a:r>
            <a:endParaRPr sz="2000"/>
          </a:p>
          <a:p>
            <a:endParaRPr sz="2000"/>
          </a:p>
          <a:p>
            <a:r>
              <a:rPr sz="2000"/>
              <a:t>Контролируйте, чтобы ответственный регулярно реализовал защитные меры. </a:t>
            </a:r>
            <a:endParaRPr sz="2000"/>
          </a:p>
          <a:p>
            <a:endParaRPr sz="2000"/>
          </a:p>
          <a:p>
            <a:r>
              <a:rPr sz="2000"/>
              <a:t>Например, установил на компьютеры антивирусные программы и сложные пароли</a:t>
            </a:r>
            <a:endParaRPr sz="2000"/>
          </a:p>
        </p:txBody>
      </p:sp>
      <p:pic>
        <p:nvPicPr>
          <p:cNvPr hidden="false" id="327" name="Picture 32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760913" y="2803525"/>
            <a:ext cx="3540124" cy="2654300"/>
          </a:xfrm>
          <a:prstGeom prst="rect">
            <a:avLst/>
          </a:prstGeom>
          <a:ln>
            <a:noFill/>
          </a:ln>
        </p:spPr>
      </p:pic>
    </p:spTree>
  </p:cSld>
</p:sld>
</file>

<file path=ppt/slides/slide5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328" name="GroupShape 32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30" name="Picture 33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9725" y="309563"/>
            <a:ext cx="2822575" cy="284162"/>
          </a:xfrm>
          <a:prstGeom prst="rect">
            <a:avLst/>
          </a:prstGeom>
          <a:ln>
            <a:noFill/>
          </a:ln>
        </p:spPr>
      </p:pic>
      <p:sp>
        <p:nvSpPr>
          <p:cNvPr hidden="false" id="331" name="Shape 331"/>
          <p:cNvSpPr txBox="true"/>
          <p:nvPr isPhoto="false"/>
        </p:nvSpPr>
        <p:spPr>
          <a:xfrm flipH="false" flipV="false" rot="0">
            <a:off x="198438" y="985838"/>
            <a:ext cx="8229600" cy="534987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000"/>
              <a:t>Как защитить служебную информацию ограниченного распространения</a:t>
            </a:r>
            <a:endParaRPr b="true" sz="2000"/>
          </a:p>
          <a:p>
            <a:pPr algn="ctr"/>
            <a:endParaRPr b="true" sz="500"/>
          </a:p>
        </p:txBody>
      </p:sp>
      <p:sp>
        <p:nvSpPr>
          <p:cNvPr hidden="false" id="332" name="Shape 332"/>
          <p:cNvSpPr txBox="true"/>
          <p:nvPr isPhoto="false"/>
        </p:nvSpPr>
        <p:spPr>
          <a:xfrm flipH="false" flipV="false" rot="0">
            <a:off x="198438" y="1812925"/>
            <a:ext cx="7935911" cy="403542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1600"/>
              <a:t>Ограничьте доступ ко всей служебной информации по антитеррористической защищенности образовательной организации (п. 22 Требований, утв. постановлением Правительства № 1006). </a:t>
            </a:r>
            <a:endParaRPr sz="1600"/>
          </a:p>
          <a:p>
            <a:endParaRPr sz="1600"/>
          </a:p>
          <a:p>
            <a:r>
              <a:rPr sz="1600"/>
              <a:t>Для этого поставьте на документах пометку «Для служебного пользования». Их бумажные версии храните в сейфе или помещении, куда могут входить только определенные работники. </a:t>
            </a:r>
            <a:endParaRPr sz="1600"/>
          </a:p>
          <a:p>
            <a:endParaRPr sz="1600"/>
          </a:p>
          <a:p>
            <a:r>
              <a:rPr sz="1600"/>
              <a:t>Информацию, которую храните в электронном виде, защите паролями. Контролируйте, чтобы работники не размещали защищенные данные в интернете и в общем доступе в локальной компьютерной сети.</a:t>
            </a:r>
            <a:endParaRPr sz="1600"/>
          </a:p>
          <a:p>
            <a:endParaRPr sz="1600"/>
          </a:p>
          <a:p>
            <a:r>
              <a:rPr sz="1600"/>
              <a:t>Приказом назначьте ответственного за хранение документов и определите перечень лиц, допущенных к информации ограниченного доступа. Обучите подчиненных работе с такой информацией. Поручите ответственному выдавать документы работникам только по служебной необходимости. Чтобы проконтролировать допуск к информации, вручите ответственному работнику журнал и обяжите отмечать, кто, когда и зачем взял бумаги.</a:t>
            </a:r>
            <a:endParaRPr sz="1600"/>
          </a:p>
        </p:txBody>
      </p:sp>
    </p:spTree>
  </p:cSld>
</p:sld>
</file>

<file path=ppt/slides/slide5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333" name="GroupShape 3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35" name="Picture 33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9725" y="309563"/>
            <a:ext cx="2822575" cy="284162"/>
          </a:xfrm>
          <a:prstGeom prst="rect">
            <a:avLst/>
          </a:prstGeom>
          <a:ln>
            <a:noFill/>
          </a:ln>
        </p:spPr>
      </p:pic>
      <p:sp>
        <p:nvSpPr>
          <p:cNvPr hidden="false" id="336" name="Shape 336"/>
          <p:cNvSpPr txBox="false"/>
          <p:nvPr isPhoto="false"/>
        </p:nvSpPr>
        <p:spPr>
          <a:xfrm flipH="false" flipV="false" rot="0">
            <a:off x="523875" y="847725"/>
            <a:ext cx="7658100" cy="52387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>
            <a:spAutoFit/>
          </a:bodyPr>
          <a:p>
            <a:pPr algn="ctr"/>
            <a:r>
              <a:rPr b="true" sz="28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Порядок действий в чрезвычайных ситуациях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37" name="Shape 337"/>
          <p:cNvSpPr txBox="false"/>
          <p:nvPr isPhoto="false"/>
        </p:nvSpPr>
        <p:spPr>
          <a:xfrm flipH="false" flipV="false" rot="0">
            <a:off x="638175" y="1657350"/>
            <a:ext cx="7429500" cy="646112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p>
            <a:pPr algn="l"/>
            <a:r>
              <a:rPr b="tru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Письмо Министерства просвещения РФ от 11 мая 2021 г. N СК-123/07 “Об усилении мер безопасности”</a:t>
            </a:r>
            <a:endParaRPr b="tru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38" name="Shape 338"/>
          <p:cNvSpPr txBox="false"/>
          <p:nvPr isPhoto="false"/>
        </p:nvSpPr>
        <p:spPr>
          <a:xfrm flipH="false" flipV="false" rot="0">
            <a:off x="638175" y="2579688"/>
            <a:ext cx="7543800" cy="230822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>
            <a:spAutoFit/>
          </a:bodyPr>
          <a:p>
            <a:pPr algn="l"/>
            <a:r>
              <a:rPr b="tru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Антикризисный план должен включать в себя следующие блоки:</a:t>
            </a:r>
            <a:endParaRPr b="tru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-организационный (кто будет отвечать за планирование и порядок действий в ЧС);</a:t>
            </a:r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-методический (выявляются критерии для оценки эффективности работы);</a:t>
            </a:r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-ресурсный (материально-технические и кадровые вопросы).</a:t>
            </a:r>
            <a:endParaRPr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39" name="Shape 339"/>
          <p:cNvSpPr txBox="false"/>
          <p:nvPr isPhoto="false"/>
        </p:nvSpPr>
        <p:spPr>
          <a:xfrm flipH="false" flipV="false" rot="0">
            <a:off x="585788" y="5000625"/>
            <a:ext cx="7648575" cy="1508125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p>
            <a:pPr algn="l"/>
            <a:r>
              <a:rPr b="tru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Федеральный закон "О защите населения и территорий от чрезвычайных ситуаций природного и техногенного характера" от 21.12.1994 N 68-ФЗ</a:t>
            </a:r>
            <a:endParaRPr b="tru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just"/>
            <a:r>
              <a:rPr i="true" sz="1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Статья 14. Обязанности организаций в области защиты населения и территорий от чрезвычайных ситуаций</a:t>
            </a:r>
            <a:endParaRPr i="true"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just"/>
            <a:r>
              <a:rPr sz="12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а) планировать и осуществлять необходимые меры в области защиты работников организаций и подведомственных объектов производственного и социального назначения от чрезвычайных ситуаций;</a:t>
            </a:r>
            <a:endParaRPr i="true" sz="12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5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40" name="GroupShape 3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1" name="Shape 341"/>
          <p:cNvSpPr txBox="false"/>
          <p:nvPr isPhoto="false"/>
        </p:nvSpPr>
        <p:spPr>
          <a:xfrm flipH="false" flipV="false" rot="0">
            <a:off x="523875" y="847725"/>
            <a:ext cx="7658100" cy="52387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>
            <a:spAutoFit/>
          </a:bodyPr>
          <a:p>
            <a:pPr algn="ctr"/>
            <a:r>
              <a:rPr b="true" sz="28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Порядок действий в чрезвычайных ситуациях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42" name="Shape 342"/>
          <p:cNvSpPr txBox="false"/>
          <p:nvPr isPhoto="false"/>
        </p:nvSpPr>
        <p:spPr>
          <a:xfrm flipH="false" flipV="false" rot="0">
            <a:off x="1409700" y="2536825"/>
            <a:ext cx="5753100" cy="40005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p>
            <a:pPr algn="ctr"/>
            <a:r>
              <a:rPr b="true"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Паспорт безопасности </a:t>
            </a:r>
            <a:r>
              <a:rPr b="true"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b="true"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ОО</a:t>
            </a:r>
            <a:endParaRPr b="true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43" name="Shape 343"/>
          <p:cNvSpPr txBox="false"/>
          <p:nvPr isPhoto="false"/>
        </p:nvSpPr>
        <p:spPr>
          <a:xfrm flipH="false" flipV="false" rot="0">
            <a:off x="1409700" y="3198813"/>
            <a:ext cx="2724150" cy="922336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p>
            <a:pPr algn="ctr"/>
            <a:r>
              <a:rPr b="tru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План действий по предупреждению и ликвидации ЧС</a:t>
            </a:r>
            <a:endParaRPr b="tru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44" name="Shape 344"/>
          <p:cNvSpPr txBox="false"/>
          <p:nvPr isPhoto="false"/>
        </p:nvSpPr>
        <p:spPr>
          <a:xfrm flipH="false" flipV="false" rot="0">
            <a:off x="4421188" y="3181350"/>
            <a:ext cx="2741612" cy="922337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p>
            <a:pPr algn="ctr"/>
            <a:r>
              <a:rPr b="tru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Антикризисный план действий в ЧС</a:t>
            </a:r>
            <a:endParaRPr b="tru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ctr"/>
            <a:endParaRPr b="tru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45" name="Shape 345"/>
          <p:cNvSpPr txBox="false"/>
          <p:nvPr isPhoto="false"/>
        </p:nvSpPr>
        <p:spPr>
          <a:xfrm flipH="false" flipV="false" rot="0">
            <a:off x="1409700" y="1739900"/>
            <a:ext cx="5753100" cy="40005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p>
            <a:pPr algn="ctr"/>
            <a:r>
              <a:rPr b="true"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Акт обследования и категорирования</a:t>
            </a:r>
            <a:endParaRPr b="true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46" name="Shape 346"/>
          <p:cNvSpPr txBox="false"/>
          <p:nvPr isPhoto="false"/>
        </p:nvSpPr>
        <p:spPr>
          <a:xfrm flipH="false" flipV="false" rot="0">
            <a:off x="1409700" y="4494213"/>
            <a:ext cx="5753100" cy="369887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p>
            <a:pPr algn="ctr"/>
            <a:r>
              <a:rPr b="tru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Учения, тренировки</a:t>
            </a:r>
            <a:endParaRPr b="true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47" name="Shape 347"/>
          <p:cNvSpPr txBox="false"/>
          <p:nvPr isPhoto="false"/>
        </p:nvSpPr>
        <p:spPr>
          <a:xfrm flipH="false" flipV="false" rot="0">
            <a:off x="4286250" y="2139950"/>
            <a:ext cx="0" cy="396875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headEnd len="med" type="none" w="me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48" name="Shape 348"/>
          <p:cNvSpPr txBox="false"/>
          <p:nvPr isPhoto="false"/>
        </p:nvSpPr>
        <p:spPr>
          <a:xfrm flipH="false" flipV="false" rot="0">
            <a:off x="5219700" y="2930525"/>
            <a:ext cx="0" cy="250825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headEnd len="med" type="none" w="me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49" name="Shape 349"/>
          <p:cNvSpPr txBox="false"/>
          <p:nvPr isPhoto="false"/>
        </p:nvSpPr>
        <p:spPr>
          <a:xfrm flipH="false" flipV="false" rot="0">
            <a:off x="4168775" y="3622675"/>
            <a:ext cx="233362" cy="9525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headEnd len="med" type="none" w="me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50" name="Shape 350"/>
          <p:cNvSpPr txBox="false"/>
          <p:nvPr isPhoto="false"/>
        </p:nvSpPr>
        <p:spPr>
          <a:xfrm flipH="false" flipV="false" rot="0">
            <a:off x="5135563" y="4121150"/>
            <a:ext cx="0" cy="373062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headEnd len="med" type="none" w="me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51" name="Shape 351"/>
          <p:cNvSpPr txBox="false"/>
          <p:nvPr isPhoto="false"/>
        </p:nvSpPr>
        <p:spPr>
          <a:xfrm flipH="false" flipV="false" rot="0">
            <a:off x="654050" y="5319713"/>
            <a:ext cx="7534275" cy="954087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>
            <a:spAutoFit/>
          </a:bodyPr>
          <a:p>
            <a:pPr algn="ctr"/>
            <a:r>
              <a:rPr b="true" sz="1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Приказ МЧС России от 29 июля 2020 г. № 565 "Об утверждении Инструкции по подготовке и проведению учений и тренировок по гражданской обороне, защите населения от чрезвычайных ситуаций природного и техногенного характера, обеспечению пожарной безопасности и безопасности людей на водных объектах"</a:t>
            </a:r>
            <a:endParaRPr b="true" sz="1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5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52" name="GroupShape 35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54" name="Picture 35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19112" y="1500185"/>
            <a:ext cx="7462838" cy="4719640"/>
          </a:xfrm>
          <a:prstGeom prst="rect">
            <a:avLst/>
          </a:prstGeom>
          <a:ln>
            <a:noFill/>
          </a:ln>
        </p:spPr>
      </p:pic>
      <p:sp>
        <p:nvSpPr>
          <p:cNvPr hidden="false" id="355" name="Shape 355"/>
          <p:cNvSpPr txBox="false"/>
          <p:nvPr isPhoto="false"/>
        </p:nvSpPr>
        <p:spPr>
          <a:xfrm flipH="false" flipV="false" rot="0">
            <a:off x="523875" y="847725"/>
            <a:ext cx="7658100" cy="52387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>
            <a:spAutoFit/>
          </a:bodyPr>
          <a:p>
            <a:pPr algn="ctr"/>
            <a:r>
              <a:rPr b="true" sz="28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Порядок действий в чрезвычайных ситуациях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5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56" name="GroupShape 3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57" name="Shape 357"/>
          <p:cNvSpPr txBox="false"/>
          <p:nvPr isPhoto="false"/>
        </p:nvSpPr>
        <p:spPr>
          <a:xfrm flipH="false" flipV="false" rot="0">
            <a:off x="523875" y="847725"/>
            <a:ext cx="7658100" cy="52387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>
            <a:spAutoFit/>
          </a:bodyPr>
          <a:p>
            <a:pPr algn="ctr"/>
            <a:r>
              <a:rPr b="true" sz="28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Порядок действий в чрезвычайных ситуациях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359" name="Picture 35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23872" y="1371660"/>
            <a:ext cx="7524746" cy="5110995"/>
          </a:xfrm>
          <a:prstGeom prst="rect">
            <a:avLst/>
          </a:prstGeom>
          <a:ln>
            <a:noFill/>
          </a:ln>
        </p:spPr>
      </p:pic>
    </p:spTree>
  </p:cSld>
</p:sld>
</file>

<file path=ppt/slides/slide5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60" name="GroupShape 36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61" name="Shape 361"/>
          <p:cNvSpPr txBox="false"/>
          <p:nvPr isPhoto="false"/>
        </p:nvSpPr>
        <p:spPr>
          <a:xfrm flipH="false" flipV="false" rot="0">
            <a:off x="523875" y="942975"/>
            <a:ext cx="7658100" cy="52387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>
            <a:spAutoFit/>
          </a:bodyPr>
          <a:p>
            <a:pPr algn="ctr"/>
            <a:r>
              <a:rPr b="true" sz="28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Порядок действий в чрезвычайных ситуациях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62" name="Shape 362"/>
          <p:cNvSpPr txBox="false"/>
          <p:nvPr isPhoto="false"/>
        </p:nvSpPr>
        <p:spPr>
          <a:xfrm flipH="false" flipV="false" rot="0">
            <a:off x="447675" y="1843088"/>
            <a:ext cx="7810500" cy="4724400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>
            <a:spAutoFit/>
          </a:bodyPr>
          <a:p>
            <a:pPr algn="l"/>
            <a:r>
              <a:rPr b="true" sz="1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Каждый блок формируется с учетом и в зависимости от следующих факторов:</a:t>
            </a:r>
            <a:endParaRPr b="true" sz="1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endParaRPr sz="1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sz="1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типов чрезвычайных ситуаций;</a:t>
            </a:r>
            <a:endParaRPr sz="1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sz="1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какие признаки определяют кризисный характер этих событий;</a:t>
            </a:r>
            <a:endParaRPr sz="1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sz="1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каков алгоритм действий;</a:t>
            </a:r>
            <a:endParaRPr sz="1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sz="1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каким образом и по каким критериям определять и сортировать медицинскую и психологическую травмы;</a:t>
            </a:r>
            <a:endParaRPr sz="1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sz="1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как выявить учащихся и сотрудников, которым может потребоваться последующая консультация;</a:t>
            </a:r>
            <a:endParaRPr sz="1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sz="1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порядок действий в отношении обучающихся, сотрудников, родителей, СМИ;</a:t>
            </a:r>
            <a:endParaRPr sz="1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sz="1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какие дополнительные, внешние ресурсы могут быть использованы и каким образом;</a:t>
            </a:r>
            <a:endParaRPr sz="1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sz="1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кто будет оценивать эффективность действий и необходимость доработки и изменения кризисного плана;</a:t>
            </a:r>
            <a:endParaRPr sz="1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sz="1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какие обучающие тренинги для сотрудников необходимо провести;</a:t>
            </a:r>
            <a:endParaRPr sz="1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sz="1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как будет происходить информирование о кризисной ситуации и плане действий в самой образовательной организации.</a:t>
            </a:r>
            <a:endParaRPr sz="14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5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63" name="GroupShape 36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64" name="Shape 364"/>
          <p:cNvSpPr txBox="false"/>
          <p:nvPr isPhoto="false"/>
        </p:nvSpPr>
        <p:spPr>
          <a:xfrm flipH="false" flipV="false" rot="0">
            <a:off x="461963" y="1838325"/>
            <a:ext cx="7781925" cy="354012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>
            <a:spAutoFit/>
          </a:bodyPr>
          <a:p>
            <a:pPr algn="l"/>
            <a:r>
              <a:rPr b="true" sz="1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Каждый член такой команды должен знать:</a:t>
            </a:r>
            <a:endParaRPr b="true"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/>
            <a:endParaRPr b="true"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кто отвечает за оповещение всех членов команды при необходимости;</a:t>
            </a:r>
            <a:endParaRPr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кто регулирует и выстраивает системы коммуникации;</a:t>
            </a:r>
            <a:endParaRPr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кто и каким образом обеспечивает контроль слухов;</a:t>
            </a:r>
            <a:endParaRPr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кто обеспечивает первую помощь (психологическую, социальную и медицинскую), взаимодействует со СМИ;</a:t>
            </a:r>
            <a:endParaRPr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кто обеспечивает эвакуацию и перевозку;</a:t>
            </a:r>
            <a:endParaRPr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кто проводит индивидуальное и групповое консультирование;</a:t>
            </a:r>
            <a:endParaRPr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sz="16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кто планирует и проводит работу с последствиями кризисной ситуации.</a:t>
            </a:r>
            <a:endParaRPr sz="1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65" name="Shape 365"/>
          <p:cNvSpPr txBox="false"/>
          <p:nvPr isPhoto="false"/>
        </p:nvSpPr>
        <p:spPr>
          <a:xfrm flipH="false" flipV="false" rot="0">
            <a:off x="523875" y="942975"/>
            <a:ext cx="7658100" cy="52387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>
            <a:spAutoFit/>
          </a:bodyPr>
          <a:p>
            <a:pPr algn="ctr"/>
            <a:r>
              <a:rPr b="true" sz="28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Порядок действий в чрезвычайных ситуациях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</p:spTree>
  </p:cSld>
</p:sld>
</file>

<file path=ppt/slides/slide5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366" name="GroupShape 36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67" name="Shape 367"/>
          <p:cNvSpPr txBox="true"/>
          <p:nvPr isPhoto="false"/>
        </p:nvSpPr>
        <p:spPr>
          <a:xfrm flipH="false" flipV="false" rot="0">
            <a:off x="520700" y="2590800"/>
            <a:ext cx="8102600" cy="1676400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3200"/>
              <a:t>Спасибо за внимание!</a:t>
            </a:r>
            <a:endParaRPr sz="3200"/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2" name="GroupShape 13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3" name="Shape 133"/>
          <p:cNvSpPr txBox="false"/>
          <p:nvPr isPhoto="false"/>
        </p:nvSpPr>
        <p:spPr>
          <a:xfrm flipH="false" flipV="false" rot="0">
            <a:off x="1558925" y="895350"/>
            <a:ext cx="5588000" cy="460375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 wrap="none">
            <a:spAutoFit/>
          </a:bodyPr>
          <a:p>
            <a:pPr algn="l"/>
            <a:r>
              <a:rPr b="true" sz="2400">
                <a:solidFill>
                  <a:schemeClr val="tx2"/>
                </a:solidFill>
                <a:latin typeface="Arial"/>
                <a:ea typeface="Arial"/>
                <a:cs typeface="Arial"/>
              </a:rPr>
              <a:t>Основные причины и факторы ЧС </a:t>
            </a:r>
            <a:endParaRPr b="true" sz="2400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34" name="Shape 134"/>
          <p:cNvSpPr txBox="false"/>
          <p:nvPr isPhoto="false"/>
        </p:nvSpPr>
        <p:spPr>
          <a:xfrm flipH="false" flipV="false" rot="0">
            <a:off x="757238" y="2089150"/>
            <a:ext cx="7191375" cy="69056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bIns="45720" lIns="91440" rIns="91440" tIns="45720">
            <a:spAutoFit/>
          </a:bodyPr>
          <a:p>
            <a:pPr algn="ctr">
              <a:lnSpc>
                <a:spcPct val="80000"/>
              </a:lnSpc>
            </a:pPr>
            <a:r>
              <a:rPr b="true" sz="24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 ЧС, как правило, приводит не одна причина, </a:t>
            </a:r>
            <a:endParaRPr b="true" sz="240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80000"/>
              </a:lnSpc>
            </a:pPr>
            <a:r>
              <a:rPr b="true" sz="24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а цепь соответствующих предпосылок</a:t>
            </a:r>
            <a:endParaRPr b="true" sz="240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5" name="Shape 135"/>
          <p:cNvSpPr txBox="false"/>
          <p:nvPr isPhoto="false"/>
        </p:nvSpPr>
        <p:spPr>
          <a:xfrm flipH="false" flipV="false" rot="0">
            <a:off x="685800" y="3632200"/>
            <a:ext cx="7334250" cy="1135062"/>
          </a:xfrm>
          <a:prstGeom prst="rect">
            <a:avLst/>
          </a:prstGeom>
        </p:spPr>
        <p:txBody>
          <a:bodyPr bIns="45720" lIns="91440" rIns="91440" tIns="45720">
            <a:spAutoFit/>
          </a:bodyPr>
          <a:p>
            <a:pPr algn="ctr">
              <a:lnSpc>
                <a:spcPct val="80000"/>
              </a:lnSpc>
            </a:pPr>
            <a:r>
              <a:rPr b="true" sz="2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Инициаторами и звеньями такой цепи служат ошибки людей, отказы оборудования и/или нерасчетные воздействия на них извне</a:t>
            </a:r>
            <a:endParaRPr b="true" sz="2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36" name="GroupShape 13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7" name="Shape 137"/>
          <p:cNvSpPr txBox="true"/>
          <p:nvPr isPhoto="false"/>
        </p:nvSpPr>
        <p:spPr>
          <a:xfrm flipH="false" flipV="false" rot="0">
            <a:off x="457200" y="635000"/>
            <a:ext cx="8229600" cy="534988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900"/>
              <a:t>Уровни террористической угрозы</a:t>
            </a:r>
            <a:endParaRPr b="true" sz="2900"/>
          </a:p>
        </p:txBody>
      </p:sp>
      <p:sp>
        <p:nvSpPr>
          <p:cNvPr hidden="false" id="138" name="Shape 138"/>
          <p:cNvSpPr txBox="true"/>
          <p:nvPr isPhoto="false"/>
        </p:nvSpPr>
        <p:spPr>
          <a:xfrm flipH="false" flipV="false" rot="0">
            <a:off x="454025" y="6121400"/>
            <a:ext cx="7600950" cy="736600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>
              <a:buNone/>
            </a:pPr>
            <a:r>
              <a:rPr b="true" sz="1200"/>
              <a:t>Указ Президента Российской Федерации от 14 июня 2012 г. № 851 "О порядке установления уровней террористической опасности, предусматривающих принятие дополнительных мер по обеспечению безопасности личности, общества и государства"</a:t>
            </a:r>
            <a:endParaRPr b="true" sz="1200"/>
          </a:p>
        </p:txBody>
      </p:sp>
      <p:pic>
        <p:nvPicPr>
          <p:cNvPr hidden="false" id="140" name="Picture 14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996950" y="1169988"/>
            <a:ext cx="6943725" cy="4906962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41" name="GroupShape 14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2" name="Shape 142"/>
          <p:cNvSpPr txBox="true"/>
          <p:nvPr isPhoto="false"/>
        </p:nvSpPr>
        <p:spPr>
          <a:xfrm flipH="false" flipV="false" rot="0">
            <a:off x="457200" y="868363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900"/>
              <a:t>Категорирование объектов и порядок его проведения </a:t>
            </a:r>
            <a:endParaRPr b="true" sz="1200"/>
          </a:p>
        </p:txBody>
      </p:sp>
      <p:sp>
        <p:nvSpPr>
          <p:cNvPr hidden="false" id="143" name="Shape 143"/>
          <p:cNvSpPr txBox="true"/>
          <p:nvPr isPhoto="false"/>
        </p:nvSpPr>
        <p:spPr>
          <a:xfrm flipH="false" flipV="false" rot="0">
            <a:off x="644525" y="1724025"/>
            <a:ext cx="7648575" cy="4325938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>
              <a:buNone/>
            </a:pPr>
            <a:r>
              <a:rPr b="true" sz="2000">
                <a:solidFill>
                  <a:srgbClr val="1C1C1C"/>
                </a:solidFill>
              </a:rPr>
              <a:t>Школы обязаны провести категорирование и составить паспорт безопасности!</a:t>
            </a:r>
            <a:endParaRPr b="true" sz="2000">
              <a:solidFill>
                <a:srgbClr val="1C1C1C"/>
              </a:solidFill>
            </a:endParaRPr>
          </a:p>
          <a:p>
            <a:pPr algn="ctr">
              <a:buNone/>
            </a:pPr>
            <a:endParaRPr sz="2000">
              <a:solidFill>
                <a:srgbClr val="898989"/>
              </a:solidFill>
            </a:endParaRPr>
          </a:p>
        </p:txBody>
      </p:sp>
      <p:sp>
        <p:nvSpPr>
          <p:cNvPr hidden="false" id="144" name="Shape 144"/>
          <p:cNvSpPr txBox="false"/>
          <p:nvPr isPhoto="false"/>
        </p:nvSpPr>
        <p:spPr>
          <a:xfrm flipH="false" flipV="false" rot="0">
            <a:off x="644525" y="2609850"/>
            <a:ext cx="7648575" cy="2554288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p>
            <a:pPr algn="just"/>
            <a:r>
              <a:rPr b="true"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Категорирование </a:t>
            </a:r>
            <a:r>
              <a:rPr sz="2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- установление дифференцированных требований к обеспечению антитеррористической защищенности объектов (территорий) с учетом степени угрозы совершения террористического акта и возможных последствий его совершения и на основании оценки состояния защищенности объектов (территорий), их значимости для инфраструктуры и жизнеобеспечения и степени потенциальной опасности совершения террористического акта.</a:t>
            </a:r>
            <a:endParaRPr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45" name="Shape 145"/>
          <p:cNvSpPr txBox="false"/>
          <p:nvPr isPhoto="false"/>
        </p:nvSpPr>
        <p:spPr>
          <a:xfrm flipH="false" flipV="false" rot="0">
            <a:off x="2979738" y="5164138"/>
            <a:ext cx="3184525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47" name="Picture 14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44525" y="5662613"/>
            <a:ext cx="1782763" cy="585787"/>
          </a:xfrm>
          <a:prstGeom prst="rect">
            <a:avLst/>
          </a:prstGeom>
          <a:ln>
            <a:noFill/>
          </a:ln>
        </p:spPr>
      </p:pic>
      <p:sp>
        <p:nvSpPr>
          <p:cNvPr hidden="false" id="148" name="Shape 148"/>
          <p:cNvSpPr txBox="true"/>
          <p:nvPr isPhoto="false"/>
        </p:nvSpPr>
        <p:spPr>
          <a:xfrm flipH="false" flipV="false" rot="0">
            <a:off x="2570163" y="5657850"/>
            <a:ext cx="1757361" cy="522287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1400"/>
              <a:t>2-я категория опасности</a:t>
            </a:r>
            <a:endParaRPr sz="1400"/>
          </a:p>
        </p:txBody>
      </p:sp>
      <p:sp>
        <p:nvSpPr>
          <p:cNvPr hidden="false" id="149" name="Shape 149"/>
          <p:cNvSpPr txBox="true"/>
          <p:nvPr isPhoto="false"/>
        </p:nvSpPr>
        <p:spPr>
          <a:xfrm flipH="false" flipV="false" rot="0">
            <a:off x="4468813" y="5662613"/>
            <a:ext cx="1916112" cy="522287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sz="1400"/>
              <a:t>3-я категория опасности</a:t>
            </a:r>
            <a:endParaRPr sz="1400"/>
          </a:p>
        </p:txBody>
      </p:sp>
      <p:sp>
        <p:nvSpPr>
          <p:cNvPr hidden="false" id="150" name="Shape 150"/>
          <p:cNvSpPr txBox="true"/>
          <p:nvPr isPhoto="false"/>
        </p:nvSpPr>
        <p:spPr>
          <a:xfrm flipH="false" flipV="false" rot="0">
            <a:off x="6511925" y="5649913"/>
            <a:ext cx="1781175" cy="522287"/>
          </a:xfrm>
          <a:prstGeom prst="rect">
            <a:avLst/>
          </a:prstGeom>
          <a:noFill/>
          <a:ln w="9525">
            <a:solidFill>
              <a:srgbClr val="FF0000"/>
            </a:solidFill>
            <a:prstDash val="solid"/>
            <a:headEnd len="med" type="none" w="med"/>
            <a:tailEnd len="med" type="none" w="med"/>
          </a:ln>
        </p:spPr>
        <p:txBody>
          <a:bodyPr bIns="45720" lIns="91440" rIns="91440" tIns="45720">
            <a:spAutoFit/>
          </a:bodyPr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1400">
                <a:solidFill>
                  <a:srgbClr val="FF0000"/>
                </a:solidFill>
              </a:rPr>
              <a:t>4-я категория опасности</a:t>
            </a:r>
            <a:endParaRPr b="true" sz="1400">
              <a:solidFill>
                <a:srgbClr val="FF0000"/>
              </a:solidFill>
            </a:endParaRP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>
  <p:cSld name="">
    <p:spTree>
      <p:nvGrpSpPr>
        <p:cNvPr hidden="false" id="151" name="GroupShape 15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2" name="Shape 152"/>
          <p:cNvSpPr txBox="true"/>
          <p:nvPr isPhoto="false"/>
        </p:nvSpPr>
        <p:spPr>
          <a:xfrm flipH="false" flipV="false" rot="0">
            <a:off x="185738" y="890588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="ctr"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b="true" sz="2900"/>
              <a:t>Состав комиссии</a:t>
            </a:r>
            <a:endParaRPr b="true" sz="1200"/>
          </a:p>
        </p:txBody>
      </p:sp>
      <p:sp>
        <p:nvSpPr>
          <p:cNvPr hidden="false" id="153" name="Shape 153"/>
          <p:cNvSpPr txBox="true"/>
          <p:nvPr isPhoto="false"/>
        </p:nvSpPr>
        <p:spPr>
          <a:xfrm flipH="false" flipV="false" rot="0">
            <a:off x="339725" y="1738313"/>
            <a:ext cx="7921625" cy="4325936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/>
          <a:lstStyle>
            <a:defPPr/>
            <a:lvl1pPr algn="l" lvl="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algn="l" indent="-285750" lvl="1" marL="74295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algn="l" indent="-228600" lvl="2" marL="1143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algn="l" indent="-228600" lvl="3" marL="1600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algn="l" indent="-228600" lvl="4" marL="20574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algn="l" indent="-228600" lvl="5" marL="25146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algn="l" indent="-228600" lvl="6" marL="29718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algn="l" indent="-228600" lvl="7" marL="34290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algn="l" indent="-228600" lvl="8" marL="3886200">
              <a:defRPr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buNone/>
            </a:pPr>
            <a:r>
              <a:rPr sz="1600">
                <a:solidFill>
                  <a:srgbClr val="1C1C1C"/>
                </a:solidFill>
              </a:rPr>
              <a:t>-руководитель органа (организации), являющегося правообладателем объекта (территории) </a:t>
            </a:r>
            <a:endParaRPr sz="1600">
              <a:solidFill>
                <a:srgbClr val="1C1C1C"/>
              </a:solidFill>
            </a:endParaRPr>
          </a:p>
          <a:p>
            <a:pPr>
              <a:buNone/>
            </a:pPr>
            <a:r>
              <a:rPr sz="1600">
                <a:solidFill>
                  <a:srgbClr val="1C1C1C"/>
                </a:solidFill>
              </a:rPr>
              <a:t>-работники органа (организации), являющегося правообладателем объекта (территории)</a:t>
            </a:r>
            <a:endParaRPr sz="1600">
              <a:solidFill>
                <a:srgbClr val="1C1C1C"/>
              </a:solidFill>
            </a:endParaRPr>
          </a:p>
          <a:p>
            <a:pPr>
              <a:buNone/>
            </a:pPr>
            <a:r>
              <a:rPr sz="1600">
                <a:solidFill>
                  <a:srgbClr val="1C1C1C"/>
                </a:solidFill>
              </a:rPr>
              <a:t>-представители территориального органа безопасности (ФСБ России), </a:t>
            </a:r>
            <a:endParaRPr sz="1600">
              <a:solidFill>
                <a:srgbClr val="1C1C1C"/>
              </a:solidFill>
            </a:endParaRPr>
          </a:p>
          <a:p>
            <a:pPr>
              <a:buNone/>
            </a:pPr>
            <a:r>
              <a:rPr sz="1600">
                <a:solidFill>
                  <a:srgbClr val="1C1C1C"/>
                </a:solidFill>
              </a:rPr>
              <a:t>-представители территориального органа Федеральной службы войск национальной гвардии Российской Федерации или подразделения вневедомственной охраны войск национальной гвардии Российской Федерации, </a:t>
            </a:r>
            <a:endParaRPr sz="1600">
              <a:solidFill>
                <a:srgbClr val="1C1C1C"/>
              </a:solidFill>
            </a:endParaRPr>
          </a:p>
          <a:p>
            <a:pPr>
              <a:buNone/>
            </a:pPr>
            <a:r>
              <a:rPr sz="1600">
                <a:solidFill>
                  <a:srgbClr val="1C1C1C"/>
                </a:solidFill>
              </a:rPr>
              <a:t>-представители территориального органа МЧС России.</a:t>
            </a:r>
            <a:endParaRPr sz="1600">
              <a:solidFill>
                <a:srgbClr val="1C1C1C"/>
              </a:solidFill>
            </a:endParaRPr>
          </a:p>
          <a:p>
            <a:pPr>
              <a:buNone/>
            </a:pPr>
            <a:endParaRPr sz="1600">
              <a:solidFill>
                <a:srgbClr val="1C1C1C"/>
              </a:solidFill>
            </a:endParaRPr>
          </a:p>
          <a:p>
            <a:pPr>
              <a:buNone/>
            </a:pPr>
            <a:r>
              <a:rPr b="true" sz="1600">
                <a:solidFill>
                  <a:srgbClr val="1C1C1C"/>
                </a:solidFill>
              </a:rPr>
              <a:t>Комиссию возглавляет руководитель органа (организации), являющегося правообладателем объекта (территории), или уполномоченное им лицо (далее - председатель комиссии).</a:t>
            </a:r>
            <a:endParaRPr b="true" sz="1600">
              <a:solidFill>
                <a:srgbClr val="1C1C1C"/>
              </a:solidFill>
            </a:endParaRPr>
          </a:p>
          <a:p>
            <a:pPr>
              <a:buNone/>
            </a:pPr>
            <a:endParaRPr sz="1600">
              <a:solidFill>
                <a:srgbClr val="1C1C1C"/>
              </a:solidFill>
            </a:endParaRPr>
          </a:p>
          <a:p>
            <a:pPr>
              <a:buNone/>
            </a:pPr>
            <a:r>
              <a:rPr i="true" sz="1600">
                <a:solidFill>
                  <a:srgbClr val="1C1C1C"/>
                </a:solidFill>
              </a:rPr>
              <a:t>К работе комиссии могут привлекаться эксперты из числа работников специализированных организаций, имеющих право осуществлять экспертизу безопасности объекта (территории).</a:t>
            </a:r>
            <a:endParaRPr i="true" sz="1600">
              <a:solidFill>
                <a:srgbClr val="1C1C1C"/>
              </a:solidFill>
            </a:endParaRPr>
          </a:p>
          <a:p>
            <a:pPr>
              <a:buNone/>
            </a:pPr>
            <a:endParaRPr sz="1600">
              <a:solidFill>
                <a:srgbClr val="1C1C1C"/>
              </a:solidFill>
            </a:endParaRPr>
          </a:p>
          <a:p>
            <a:pPr algn="ctr">
              <a:buNone/>
            </a:pPr>
            <a:endParaRPr sz="2000">
              <a:solidFill>
                <a:srgbClr val="898989"/>
              </a:solidFill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MyOffice-CoreFramework-Android/29-1028.734.7326.662.0@RELEASE-CORE-29.0-RC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2023-03-16T10:32:10Z</dcterms:modified>
</cp:coreProperties>
</file>